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D7FB8B-D0FF-477B-9C21-24325BC63C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1320D2F-D692-4D20-B8E8-C5D161DBD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ACC68CD-3C36-4F56-8AB6-F4CF36B0F6E5}"/>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EDBF130D-C8F9-4B7D-A813-7BD9A4D7CC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D884EB-3C81-4C5B-858D-D13A7F9FFED3}"/>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173704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0A801-2068-46B4-9006-06AA2C2AA1A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57868E7-DC25-47C4-AA2A-92F6355773C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E2FF50-C29A-403C-BD31-70F390DCC564}"/>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34655CFC-0A4E-42D5-B959-5713A25E9F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DCF1A0-9855-4812-ADC0-01A0B0F40E0A}"/>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286651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6223589-27A2-45AF-8E22-FE6AAF5C48F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38588ED-BA3B-4E58-A743-05CB36C3E1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470D8DE-F504-4CAA-8D1D-1537ADFFD09C}"/>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DD87CA49-4B77-41FD-B4E1-483C3ADB90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81A122-A484-438D-AD2E-718A9AFA9F7B}"/>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11062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BDFA7-B06D-48AD-ABDE-7C5D0EA469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F55D289-E95C-4B3B-A81B-144DA6AAB5A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47C672-5BD5-48ED-BCA7-055D03D2FB95}"/>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977388FB-0F45-4681-A3DC-E059601860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06056A-327E-4B8F-87C6-6826FA880E4F}"/>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11956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2CE5AF-B703-49EB-AB4C-58D2165E468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32F6336-EAD1-40DA-8325-366C092BA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1A883A1-4922-4FFF-8602-B776B53F1A85}"/>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E7A18055-D306-421E-B9A1-B5F3A0C304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3F2510-46CA-423E-B241-C8E1A3AAF6A2}"/>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316924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28845-CD04-4144-B892-18EA8778C7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5AFDA1D-0CCA-469D-9A49-8DE573A9CA7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A52413-27E6-4DB3-AACB-733DF02916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BF5EBB1-592E-4B3D-8F60-0CE3D958DD22}"/>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99126F69-B6B8-4CB6-BC28-1623682A86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6F678D-937B-4E1F-B4F2-41DD596B0733}"/>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34123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6C044A-7CAE-4404-B8B4-2C750E7EAE9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5AE72F7-17E2-4D6E-BCBA-884D09FEF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F2C6B44-A1AC-4D97-AC86-1AA87C27245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60140DF-6F68-4562-9421-77029007C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DB52203-84ED-4D98-A5AA-9C9FF302D3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A880401-96F9-41D9-A4B7-81BC622C0622}"/>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8" name="Нижний колонтитул 7">
            <a:extLst>
              <a:ext uri="{FF2B5EF4-FFF2-40B4-BE49-F238E27FC236}">
                <a16:creationId xmlns:a16="http://schemas.microsoft.com/office/drawing/2014/main" id="{74B7EE58-FAA1-4E9D-8B95-C2A4B80EF8D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4E5870-2AA1-4197-9E41-60EF598A13BB}"/>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327947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4CC81F-83A0-4B0E-805C-956E0EBB623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8DD0813-3051-4B55-A488-2E6680457866}"/>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4" name="Нижний колонтитул 3">
            <a:extLst>
              <a:ext uri="{FF2B5EF4-FFF2-40B4-BE49-F238E27FC236}">
                <a16:creationId xmlns:a16="http://schemas.microsoft.com/office/drawing/2014/main" id="{5060DCF9-9A60-4315-96D4-24DC46335F3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5B23C63-4D7F-4317-B849-DFB38941BA72}"/>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25037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BC4D256-F71B-40F6-87A5-3A2ECC95DE47}"/>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3" name="Нижний колонтитул 2">
            <a:extLst>
              <a:ext uri="{FF2B5EF4-FFF2-40B4-BE49-F238E27FC236}">
                <a16:creationId xmlns:a16="http://schemas.microsoft.com/office/drawing/2014/main" id="{B73D0D76-BBFD-4D7E-88EF-484AE2F2DBB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2E02A1E-3FE8-4375-9A18-FE4C2803905A}"/>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64532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4FE6B-F4C8-468A-A76F-0FE13149C8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0F8EEDA-B17D-4DB1-8FA0-23BE520C6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739488D-8552-49D4-ADF2-673C30952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6C5FA7-40D9-4025-B816-29BEF1246F01}"/>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8BE8B37B-FF78-479D-BB8D-C563EA0CA1E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41C996-8504-4BF6-A3A7-0C3BD1487703}"/>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138272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EEE8E-A2FF-41CA-AF52-09F42F608CF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3599BC4-B1D1-4B38-93D2-E3C369AA5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AF2D84A-F40C-4F6E-B8E5-C43FB4F0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4C8F591-5D4E-4A3C-BBFD-C5BE8BEFE700}"/>
              </a:ext>
            </a:extLst>
          </p:cNvPr>
          <p:cNvSpPr>
            <a:spLocks noGrp="1"/>
          </p:cNvSpPr>
          <p:nvPr>
            <p:ph type="dt" sz="half" idx="10"/>
          </p:nvPr>
        </p:nvSpPr>
        <p:spPr/>
        <p:txBody>
          <a:bodyPr/>
          <a:lstStyle/>
          <a:p>
            <a:fld id="{E165B0A8-E89D-4B6C-8A9C-16263CBAF2AB}"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D4CF6B99-E51D-4036-9657-42750097F6C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34B065-620B-49AB-AA76-8FE62EF6F1BC}"/>
              </a:ext>
            </a:extLst>
          </p:cNvPr>
          <p:cNvSpPr>
            <a:spLocks noGrp="1"/>
          </p:cNvSpPr>
          <p:nvPr>
            <p:ph type="sldNum" sz="quarter" idx="12"/>
          </p:nvPr>
        </p:nvSpPr>
        <p:spPr/>
        <p:txBody>
          <a:bodyPr/>
          <a:lstStyle/>
          <a:p>
            <a:fld id="{DDC0F389-6F9F-409B-B8F7-E086BB66C3CC}" type="slidenum">
              <a:rPr lang="ru-RU" smtClean="0"/>
              <a:t>‹#›</a:t>
            </a:fld>
            <a:endParaRPr lang="ru-RU"/>
          </a:p>
        </p:txBody>
      </p:sp>
    </p:spTree>
    <p:extLst>
      <p:ext uri="{BB962C8B-B14F-4D97-AF65-F5344CB8AC3E}">
        <p14:creationId xmlns:p14="http://schemas.microsoft.com/office/powerpoint/2010/main" val="50016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DF610-5AC5-4845-BA1E-CE8D9986A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AC9B9C1-A894-4014-87C4-899446C4F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5F6B002-D47E-4336-AE62-B47CCF1E6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5B0A8-E89D-4B6C-8A9C-16263CBAF2AB}"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551F58CE-30BB-48A4-9948-6BC05E4B7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749763D-47D0-4F81-8A79-B5FD7D80B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0F389-6F9F-409B-B8F7-E086BB66C3CC}" type="slidenum">
              <a:rPr lang="ru-RU" smtClean="0"/>
              <a:t>‹#›</a:t>
            </a:fld>
            <a:endParaRPr lang="ru-RU"/>
          </a:p>
        </p:txBody>
      </p:sp>
    </p:spTree>
    <p:extLst>
      <p:ext uri="{BB962C8B-B14F-4D97-AF65-F5344CB8AC3E}">
        <p14:creationId xmlns:p14="http://schemas.microsoft.com/office/powerpoint/2010/main" val="246646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online.zakon.kz/Document/?doc_id=1045864#sub_id=10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online.zakon.kz/Document/?doc_id=3661689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ursiv.kz/news/finansy/2020-04/nacbank-kazakhstana-provel-intervencii-pochti-na-15-mlrd" TargetMode="External"/><Relationship Id="rId2" Type="http://schemas.openxmlformats.org/officeDocument/2006/relationships/hyperlink" Target="https://kursiv.kz/news/finansy/2020-11/nacionalnyy-bank-vtoroy-mesyac-podryad-provodit-valyutnye-intervencii" TargetMode="External"/><Relationship Id="rId1" Type="http://schemas.openxmlformats.org/officeDocument/2006/relationships/slideLayout" Target="../slideLayouts/slideLayout7.xml"/><Relationship Id="rId4" Type="http://schemas.openxmlformats.org/officeDocument/2006/relationships/hyperlink" Target="https://kursiv.kz/news/finansy/2020-10/nacbank-kazakhstana-vpervye-s-marta-provel-valyutnye-intervenci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nline.zakon.kz/Document/?doc_id=1005029"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nline.zakon.kz/Document/?doc_id=33499976#sub_id=1156" TargetMode="External"/><Relationship Id="rId2" Type="http://schemas.openxmlformats.org/officeDocument/2006/relationships/hyperlink" Target="https://online.zakon.kz/Document/?doc_id=35026080" TargetMode="External"/><Relationship Id="rId1" Type="http://schemas.openxmlformats.org/officeDocument/2006/relationships/slideLayout" Target="../slideLayouts/slideLayout7.xml"/><Relationship Id="rId6" Type="http://schemas.openxmlformats.org/officeDocument/2006/relationships/hyperlink" Target="https://online.zakon.kz/Document/?doc_id=31992687" TargetMode="External"/><Relationship Id="rId5" Type="http://schemas.openxmlformats.org/officeDocument/2006/relationships/hyperlink" Target="https://online.zakon.kz/Document/?doc_id=38931307" TargetMode="External"/><Relationship Id="rId4" Type="http://schemas.openxmlformats.org/officeDocument/2006/relationships/hyperlink" Target="https://online.zakon.kz/Document/?doc_id=38686518#sub_id=5600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nline.zakon.kz/Document/?doc_id=33499976#sub_id=1156" TargetMode="External"/><Relationship Id="rId7" Type="http://schemas.openxmlformats.org/officeDocument/2006/relationships/hyperlink" Target="https://online.zakon.kz/Document/?doc_id=33740496#sub_id=220000" TargetMode="External"/><Relationship Id="rId2" Type="http://schemas.openxmlformats.org/officeDocument/2006/relationships/hyperlink" Target="https://online.zakon.kz/Document/?doc_id=37102607" TargetMode="External"/><Relationship Id="rId1" Type="http://schemas.openxmlformats.org/officeDocument/2006/relationships/slideLayout" Target="../slideLayouts/slideLayout7.xml"/><Relationship Id="rId6" Type="http://schemas.openxmlformats.org/officeDocument/2006/relationships/hyperlink" Target="https://online.zakon.kz/Document/?doc_id=35044815#sub_id=560000" TargetMode="External"/><Relationship Id="rId5" Type="http://schemas.openxmlformats.org/officeDocument/2006/relationships/hyperlink" Target="https://online.zakon.kz/Document/?doc_id=39604716#sub_id=56" TargetMode="External"/><Relationship Id="rId4" Type="http://schemas.openxmlformats.org/officeDocument/2006/relationships/hyperlink" Target="https://online.zakon.kz/Document/?doc_id=38686518#sub_id=5600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nline.zakon.kz/Document/?doc_id=33740496#sub_id=60800" TargetMode="External"/><Relationship Id="rId2" Type="http://schemas.openxmlformats.org/officeDocument/2006/relationships/hyperlink" Target="https://online.zakon.kz/Document/?doc_id=34815858#sub_id=10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online.zakon.kz/Document/?doc_id=3134620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A0F059-75A3-4534-A643-21914CFB6905}"/>
              </a:ext>
            </a:extLst>
          </p:cNvPr>
          <p:cNvSpPr txBox="1"/>
          <p:nvPr/>
        </p:nvSpPr>
        <p:spPr>
          <a:xfrm>
            <a:off x="3251447" y="134034"/>
            <a:ext cx="6094520" cy="707886"/>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КАЗАХСКИЙ НАЦИОНАЛЬНЫЙ УНИВЕРСИТЕТ ИМ. АЛЬ-ФАРАБИ</a:t>
            </a:r>
            <a:endParaRPr lang="ru-RU"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63CCBE-88FC-41A3-A240-F183AE474D8B}"/>
              </a:ext>
            </a:extLst>
          </p:cNvPr>
          <p:cNvSpPr txBox="1"/>
          <p:nvPr/>
        </p:nvSpPr>
        <p:spPr>
          <a:xfrm>
            <a:off x="3251447" y="841920"/>
            <a:ext cx="6094520" cy="707886"/>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Высшая школа экономики и бизнеса</a:t>
            </a:r>
            <a:r>
              <a:rPr lang="ru-RU" sz="2000" dirty="0">
                <a:solidFill>
                  <a:prstClr val="black"/>
                </a:solidFill>
                <a:latin typeface="Arial" panose="020B0604020202020204" pitchFamily="34" charset="0"/>
              </a:rPr>
              <a:t> </a:t>
            </a:r>
          </a:p>
          <a:p>
            <a:pPr algn="ctr"/>
            <a:r>
              <a:rPr lang="ru-RU" sz="2000" b="1" dirty="0">
                <a:solidFill>
                  <a:prstClr val="black"/>
                </a:solidFill>
                <a:latin typeface="Arial" panose="020B0604020202020204" pitchFamily="34" charset="0"/>
              </a:rPr>
              <a:t>Кафедра «Финансы и учет»</a:t>
            </a:r>
          </a:p>
        </p:txBody>
      </p:sp>
      <p:pic>
        <p:nvPicPr>
          <p:cNvPr id="8" name="Рисунок 7">
            <a:extLst>
              <a:ext uri="{FF2B5EF4-FFF2-40B4-BE49-F238E27FC236}">
                <a16:creationId xmlns:a16="http://schemas.microsoft.com/office/drawing/2014/main" id="{B580257C-B17D-42EE-8FBA-54C84C2A2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273" y="1811044"/>
            <a:ext cx="2634289" cy="2254928"/>
          </a:xfrm>
          <a:prstGeom prst="rect">
            <a:avLst/>
          </a:prstGeom>
        </p:spPr>
      </p:pic>
      <p:sp>
        <p:nvSpPr>
          <p:cNvPr id="10" name="TextBox 9">
            <a:extLst>
              <a:ext uri="{FF2B5EF4-FFF2-40B4-BE49-F238E27FC236}">
                <a16:creationId xmlns:a16="http://schemas.microsoft.com/office/drawing/2014/main" id="{6BEF3577-6287-4B3E-ACC3-B15B10FA4EEF}"/>
              </a:ext>
            </a:extLst>
          </p:cNvPr>
          <p:cNvSpPr txBox="1"/>
          <p:nvPr/>
        </p:nvSpPr>
        <p:spPr>
          <a:xfrm>
            <a:off x="1742241" y="4359688"/>
            <a:ext cx="9514644" cy="400110"/>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Лекция 9-10: «Деятельность НБРК на валютном рынке .»</a:t>
            </a:r>
          </a:p>
        </p:txBody>
      </p:sp>
      <p:sp>
        <p:nvSpPr>
          <p:cNvPr id="12" name="TextBox 11">
            <a:extLst>
              <a:ext uri="{FF2B5EF4-FFF2-40B4-BE49-F238E27FC236}">
                <a16:creationId xmlns:a16="http://schemas.microsoft.com/office/drawing/2014/main" id="{B58552A6-5EA9-4E85-99FE-957930772761}"/>
              </a:ext>
            </a:extLst>
          </p:cNvPr>
          <p:cNvSpPr txBox="1"/>
          <p:nvPr/>
        </p:nvSpPr>
        <p:spPr>
          <a:xfrm>
            <a:off x="2558352" y="5727287"/>
            <a:ext cx="7393515" cy="1015663"/>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Дисциплина: «Валютные операции и современная валютная система»</a:t>
            </a:r>
          </a:p>
          <a:p>
            <a:pPr algn="ctr"/>
            <a:r>
              <a:rPr lang="ru-RU" sz="2000" b="1" dirty="0">
                <a:solidFill>
                  <a:prstClr val="black"/>
                </a:solidFill>
                <a:latin typeface="Arial" panose="020B0604020202020204" pitchFamily="34" charset="0"/>
              </a:rPr>
              <a:t>Преподаватель:  к.э.н., </a:t>
            </a:r>
            <a:r>
              <a:rPr lang="ru-RU" sz="2000" b="1" dirty="0" err="1">
                <a:solidFill>
                  <a:prstClr val="black"/>
                </a:solidFill>
                <a:latin typeface="Arial" panose="020B0604020202020204" pitchFamily="34" charset="0"/>
              </a:rPr>
              <a:t>и.о</a:t>
            </a:r>
            <a:r>
              <a:rPr lang="ru-RU" sz="2000" b="1" dirty="0">
                <a:solidFill>
                  <a:prstClr val="black"/>
                </a:solidFill>
                <a:latin typeface="Arial" panose="020B0604020202020204" pitchFamily="34" charset="0"/>
              </a:rPr>
              <a:t>. доцента Алиева Б.М</a:t>
            </a:r>
            <a:endParaRPr lang="ru-RU" sz="2000" dirty="0"/>
          </a:p>
        </p:txBody>
      </p:sp>
    </p:spTree>
    <p:extLst>
      <p:ext uri="{BB962C8B-B14F-4D97-AF65-F5344CB8AC3E}">
        <p14:creationId xmlns:p14="http://schemas.microsoft.com/office/powerpoint/2010/main" val="26580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767CD-E302-41AC-B01E-3FA2C07F283E}"/>
              </a:ext>
            </a:extLst>
          </p:cNvPr>
          <p:cNvSpPr txBox="1"/>
          <p:nvPr/>
        </p:nvSpPr>
        <p:spPr>
          <a:xfrm>
            <a:off x="1030550" y="1376040"/>
            <a:ext cx="10130900" cy="477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fontAlgn="base">
              <a:spcAft>
                <a:spcPts val="0"/>
              </a:spcAft>
            </a:pPr>
            <a:r>
              <a:rPr lang="ru-RU" sz="1600" b="1" i="1" u="none" strike="noStrike" dirty="0">
                <a:solidFill>
                  <a:srgbClr val="000000"/>
                </a:solidFill>
                <a:effectLst/>
                <a:latin typeface="Arial" panose="020B0604020202020204" pitchFamily="34" charset="0"/>
                <a:cs typeface="Arial" panose="020B0604020202020204" pitchFamily="34" charset="0"/>
              </a:rPr>
              <a:t>Золотовалютные резервы Национального Банка Казахстана (далее - золотовалютные резервы) формируются для целей обеспечения внутренней и внешней устойчивости казахстанского тенге из активов Национального Банка Казахстана, обладающих высокой ликвидностью на международных рынках капитала, и включают:</a:t>
            </a:r>
          </a:p>
          <a:p>
            <a:pPr indent="254000" algn="ctr" fontAlgn="base">
              <a:spcAft>
                <a:spcPts val="0"/>
              </a:spcAft>
            </a:pPr>
            <a:endParaRPr lang="ru-RU" sz="1600" b="1" i="1"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аффинированное золото в слитках и золото на металлических счетах;</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резервную позицию в Международном валютном фонде и активы в специальных правах заимствования Международного валютного фонда;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активы в свободно конвертируемой иностранной валюте, включая наличные деньги, депозиты, размещенные в иностранных банках, и ценные бумаги, эмитентами которых являются иностранные правительства или международные финансовые организации;</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другие внешние активы, номинированные в свободно конвертируемых иностранных валютах, обладающие ликвидностью и возможностью использования без ограничительных условий.</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обеспечивает поддержание золотовалютных резервов на уровне, необходимом для обеспечения стабильности и конвертируемости национальной валюты, осуществления платежей по обязательствам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Не допускаются использование золотовалютных резервов в форме выдачи кредитов (займов, ссуд) и предоставление гарантий или других обязательств резидентам и нерезидентам Республики Казахстан, за исключением случаев, предусмотренных решением Правления Национального Банка Казахстана.</a:t>
            </a:r>
            <a:endParaRPr lang="ru-RU" sz="1600"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527AA8-9230-4113-8DEC-72B7B3194C84}"/>
              </a:ext>
            </a:extLst>
          </p:cNvPr>
          <p:cNvSpPr txBox="1"/>
          <p:nvPr/>
        </p:nvSpPr>
        <p:spPr>
          <a:xfrm>
            <a:off x="1902040" y="188203"/>
            <a:ext cx="8990860"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Tree>
    <p:extLst>
      <p:ext uri="{BB962C8B-B14F-4D97-AF65-F5344CB8AC3E}">
        <p14:creationId xmlns:p14="http://schemas.microsoft.com/office/powerpoint/2010/main" val="233769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E2A5B-8547-4A36-931B-2253602999B3}"/>
              </a:ext>
            </a:extLst>
          </p:cNvPr>
          <p:cNvSpPr txBox="1"/>
          <p:nvPr/>
        </p:nvSpPr>
        <p:spPr>
          <a:xfrm>
            <a:off x="480873" y="1091954"/>
            <a:ext cx="11230253" cy="5293757"/>
          </a:xfrm>
          <a:prstGeom prst="rect">
            <a:avLst/>
          </a:prstGeom>
          <a:noFill/>
        </p:spPr>
        <p:txBody>
          <a:bodyPr wrap="square">
            <a:spAutoFit/>
          </a:bodyPr>
          <a:lstStyle/>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Увеличение и изменение </a:t>
            </a:r>
            <a:r>
              <a:rPr lang="ru-RU" sz="1600" u="sng" dirty="0">
                <a:solidFill>
                  <a:srgbClr val="333399"/>
                </a:solidFill>
                <a:latin typeface="Arial" panose="020B0604020202020204" pitchFamily="34" charset="0"/>
                <a:cs typeface="Arial" panose="020B0604020202020204" pitchFamily="34" charset="0"/>
              </a:rPr>
              <a:t>структуры золотовалютных резервов</a:t>
            </a:r>
            <a:r>
              <a:rPr lang="ru-RU" sz="1600" b="0" i="0" u="none" strike="noStrike" dirty="0">
                <a:solidFill>
                  <a:srgbClr val="000000"/>
                </a:solidFill>
                <a:effectLst/>
                <a:latin typeface="Arial" panose="020B0604020202020204" pitchFamily="34" charset="0"/>
                <a:cs typeface="Arial" panose="020B0604020202020204" pitchFamily="34" charset="0"/>
              </a:rPr>
              <a:t> производятся Национальным Банком Казахстана путем:</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покупки аффинированного золота за казахстанские тенге и иностранную валюту;</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покупки активов в свободно конвертируемой иностранной валюте за казахстанские тенге (включая памятные и сувенирные монеты) и иностранную валюту у резидентов и нерезидентов Республики Казахстан, а также у Правительства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поступлений в свободно конвертируемой иностранной валюте комиссионных и других вознаграждений от депозитных, вкладных, дилинговых операций с иностранной валютой и операций с ценными бумагами, номинированными в иностранной валюте, а также от предоставляемых им кредитов в иностранной валюте;</a:t>
            </a: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поступлений в золоте и свободно конвертируемой иностранной валюте от проведения Национальным Банком Казахстана продаж, депонирования и других операций с золотом, включая поступления от операций с ценными бумагами Национального Банка Казахстана, номинированными в аффинированном золоте;</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поступлений в свободно конвертируемой иностранной валюте от выпуска Национальным Банком Казахстана эмиссионных ценных бумаг в иностранной валюте;</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переводов активов в иностранной валюте и драгоценных металлах в золотовалютные резервы в соответствии с основными принципами управления активами в иностранной валюте и драгоценных металлах;</a:t>
            </a: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поступлений от кредитов, полученных Национальным Банком Казахстана от международных финансовых организаций, центральных банков иностранных государств и других кредиторов;</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поступлений в свободно конвертируемой иностранной валюте от услуг, оказываемых Национальным Банком Казахстана, в соответствии с настоящим Законом и </a:t>
            </a:r>
            <a:r>
              <a:rPr lang="ru-RU" sz="1600" b="0" i="0" u="sng" strike="noStrike" dirty="0">
                <a:solidFill>
                  <a:srgbClr val="333399"/>
                </a:solidFill>
                <a:effectLst/>
                <a:latin typeface="Arial" panose="020B0604020202020204" pitchFamily="34" charset="0"/>
                <a:cs typeface="Arial" panose="020B0604020202020204" pitchFamily="34" charset="0"/>
                <a:hlinkClick r:id="rId2" tooltip="Указ Президента Республики Казахстан от 31 декабря 2003 года № 1271 «Об утверждении Положения и структуры Национального Банка Республики Казахстан» (с изменениями и дополнениями по состоянию на 18.02.2021 г.)"/>
              </a:rPr>
              <a:t>Положением</a:t>
            </a:r>
            <a:r>
              <a:rPr lang="ru-RU" sz="1600" b="0" i="0" u="none" strike="noStrike" dirty="0">
                <a:solidFill>
                  <a:srgbClr val="000000"/>
                </a:solidFill>
                <a:effectLst/>
                <a:latin typeface="Arial" panose="020B0604020202020204" pitchFamily="34" charset="0"/>
                <a:cs typeface="Arial" panose="020B0604020202020204" pitchFamily="34" charset="0"/>
              </a:rPr>
              <a:t> о Национальном Банке Казахстана.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endParaRPr lang="ru-RU" sz="1800"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10B84ED-8874-4EEC-BB22-86FE38DE69F0}"/>
              </a:ext>
            </a:extLst>
          </p:cNvPr>
          <p:cNvSpPr txBox="1"/>
          <p:nvPr/>
        </p:nvSpPr>
        <p:spPr>
          <a:xfrm>
            <a:off x="1910919" y="124287"/>
            <a:ext cx="8671264"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Tree>
    <p:extLst>
      <p:ext uri="{BB962C8B-B14F-4D97-AF65-F5344CB8AC3E}">
        <p14:creationId xmlns:p14="http://schemas.microsoft.com/office/powerpoint/2010/main" val="13181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901E5E-B67F-433C-A9A7-32E57A66E766}"/>
              </a:ext>
            </a:extLst>
          </p:cNvPr>
          <p:cNvSpPr txBox="1"/>
          <p:nvPr/>
        </p:nvSpPr>
        <p:spPr>
          <a:xfrm>
            <a:off x="665825" y="701335"/>
            <a:ext cx="11105965" cy="6771084"/>
          </a:xfrm>
          <a:prstGeom prst="rect">
            <a:avLst/>
          </a:prstGeom>
          <a:noFill/>
        </p:spPr>
        <p:txBody>
          <a:bodyPr wrap="square">
            <a:spAutoFit/>
          </a:bodyPr>
          <a:lstStyle/>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Уменьшение и изменение структуры золотовалютных резервов производятся Национальным Банком Казахстана путем:</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продажи свободно конвертируемой валюты в целях проведения денежно-кредитной политики, включая политику обменного курса, и сглаживания дисбаланса спроса и предложения на иностранную валюту на внутреннем валютном рынке;</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погашения и обслуживания внешнего долга Республики Казахстан, исполнения обязательств Правительства Республики Казахстан и Национального Банка Казахстана, международных обязательств Республики Казахстан, включая международные обязательства Национального Банка Казахстана, за счет средств бюджета и бюджета (сметы расходов) Национального Банка Казахстана;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оплаты импорта продукции (работ, услуг), содержания дипломатических и иных представительств за рубежом, оплаты </a:t>
            </a:r>
            <a:r>
              <a:rPr lang="ru-RU" sz="1600" b="0" i="0" u="sng" dirty="0">
                <a:solidFill>
                  <a:srgbClr val="333399"/>
                </a:solidFill>
                <a:effectLst/>
                <a:latin typeface="Arial" panose="020B0604020202020204" pitchFamily="34" charset="0"/>
                <a:cs typeface="Arial" panose="020B0604020202020204" pitchFamily="34" charset="0"/>
                <a:hlinkClick r:id="rId2"/>
              </a:rPr>
              <a:t>командировочных</a:t>
            </a:r>
            <a:r>
              <a:rPr lang="ru-RU" sz="1600" b="0" i="0" u="none" strike="noStrike" dirty="0">
                <a:solidFill>
                  <a:srgbClr val="000000"/>
                </a:solidFill>
                <a:effectLst/>
                <a:latin typeface="Arial" panose="020B0604020202020204" pitchFamily="34" charset="0"/>
                <a:cs typeface="Arial" panose="020B0604020202020204" pitchFamily="34" charset="0"/>
              </a:rPr>
              <a:t> и представительских расходов;</a:t>
            </a: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продажи активов в свободно конвертируемой иностранной валюте для приобретения другой иностранной валюты;</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погашения эмиссионных ценных бумаг Национального Банка Казахстана;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возврата основной суммы и вознаграждения по кредитам, полученным Национальным Банком Казахстана, а также выплат комиссионных и других сопутствующих им расходов;</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переводов золотовалютных резервов в другие активы в иностранной валюте и драгоценных металлах в соответствии с основными принципами управления активами в иностранной валюте и драгоценных металлах;</a:t>
            </a: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реализации аффинированного золота за казахстанские тенге и иностранную валюту;</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оплаты расходов, связанных с управлением и хранением активов в иностранной валюте и драгоценных металлах;</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списания убыточных золотовалютных резервов.</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Увеличение или уменьшение золотовалютных резервов происходит также в результате изменения рыночной стоимости активов, входящих в золотовалютные резервы, и операций резидентов-владельцев банковских счетов в свободно конвертируемой валюте, открытых в Национальном Банке Казахстана.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endParaRPr lang="ru-RU" sz="1800"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81DEDF-F79E-4B9D-B8DE-314D213C6A8D}"/>
              </a:ext>
            </a:extLst>
          </p:cNvPr>
          <p:cNvSpPr txBox="1"/>
          <p:nvPr/>
        </p:nvSpPr>
        <p:spPr>
          <a:xfrm>
            <a:off x="2257148" y="88777"/>
            <a:ext cx="8147482"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Tree>
    <p:extLst>
      <p:ext uri="{BB962C8B-B14F-4D97-AF65-F5344CB8AC3E}">
        <p14:creationId xmlns:p14="http://schemas.microsoft.com/office/powerpoint/2010/main" val="174222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22D10-F61F-430C-93E1-5CDB7B4F6E75}"/>
              </a:ext>
            </a:extLst>
          </p:cNvPr>
          <p:cNvSpPr txBox="1"/>
          <p:nvPr/>
        </p:nvSpPr>
        <p:spPr>
          <a:xfrm>
            <a:off x="1893163" y="230821"/>
            <a:ext cx="8564732"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2. Органы валютного регулирования </a:t>
            </a:r>
          </a:p>
        </p:txBody>
      </p:sp>
      <p:sp>
        <p:nvSpPr>
          <p:cNvPr id="5" name="TextBox 4">
            <a:extLst>
              <a:ext uri="{FF2B5EF4-FFF2-40B4-BE49-F238E27FC236}">
                <a16:creationId xmlns:a16="http://schemas.microsoft.com/office/drawing/2014/main" id="{EDEF64D0-30D9-44B2-BD9A-48F153D1CA59}"/>
              </a:ext>
            </a:extLst>
          </p:cNvPr>
          <p:cNvSpPr txBox="1"/>
          <p:nvPr/>
        </p:nvSpPr>
        <p:spPr>
          <a:xfrm>
            <a:off x="5184559" y="1180730"/>
            <a:ext cx="6773662" cy="4801314"/>
          </a:xfrm>
          <a:prstGeom prst="rect">
            <a:avLst/>
          </a:prstGeom>
          <a:noFill/>
        </p:spPr>
        <p:txBody>
          <a:bodyPr wrap="square">
            <a:spAutoFit/>
          </a:bodyPr>
          <a:lstStyle/>
          <a:p>
            <a:r>
              <a:rPr lang="ru-RU" b="1" i="1" dirty="0">
                <a:latin typeface="Arial" panose="020B0604020202020204" pitchFamily="34" charset="0"/>
                <a:cs typeface="Arial" panose="020B0604020202020204" pitchFamily="34" charset="0"/>
              </a:rPr>
              <a:t>Статья 5. Органы валютного регулирования   </a:t>
            </a:r>
          </a:p>
          <a:p>
            <a:endParaRPr lang="ru-RU" b="1" i="1"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1. Основным органом валютного регулирования в Республике Казахстан является Национальный Банк Республики Казахстан.      </a:t>
            </a:r>
          </a:p>
          <a:p>
            <a:r>
              <a:rPr lang="ru-RU" dirty="0">
                <a:latin typeface="Arial" panose="020B0604020202020204" pitchFamily="34" charset="0"/>
                <a:cs typeface="Arial" panose="020B0604020202020204" pitchFamily="34" charset="0"/>
              </a:rPr>
              <a:t>2. Правительство Республики Казахстан и государственные органы осуществляют валютное регулирование в пределах своей компетенции.     </a:t>
            </a:r>
          </a:p>
          <a:p>
            <a:r>
              <a:rPr lang="ru-RU" dirty="0">
                <a:latin typeface="Arial" panose="020B0604020202020204" pitchFamily="34" charset="0"/>
                <a:cs typeface="Arial" panose="020B0604020202020204" pitchFamily="34" charset="0"/>
              </a:rPr>
              <a:t> 3. Правительство Республики Казахстан и Национальный Банк Республики Казахстан в соответствии с настоящим Законом в пределах своей компетенции издают нормативные правовые акты, обязательные для исполнения резидентами и нерезидентами.      Проекты подзаконных нормативных правовых актов по вопросам валютного регулирования, разработанные государственными органами, подлежат согласованию с Национальным Банком Республики Казахстан.      </a:t>
            </a:r>
          </a:p>
        </p:txBody>
      </p:sp>
      <p:pic>
        <p:nvPicPr>
          <p:cNvPr id="6" name="Picture 2" descr="Нацбанк Казахстана официально переехал в Нур-Султан">
            <a:extLst>
              <a:ext uri="{FF2B5EF4-FFF2-40B4-BE49-F238E27FC236}">
                <a16:creationId xmlns:a16="http://schemas.microsoft.com/office/drawing/2014/main" id="{1B856FF6-795B-450D-9F31-0E3C430AF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965"/>
            <a:ext cx="5033639" cy="446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9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F54F46-28D5-4B97-B15F-95D337A9C1AD}"/>
              </a:ext>
            </a:extLst>
          </p:cNvPr>
          <p:cNvSpPr txBox="1"/>
          <p:nvPr/>
        </p:nvSpPr>
        <p:spPr>
          <a:xfrm>
            <a:off x="4447712" y="932155"/>
            <a:ext cx="7608162" cy="5667821"/>
          </a:xfrm>
          <a:prstGeom prst="rect">
            <a:avLst/>
          </a:prstGeom>
          <a:noFill/>
        </p:spPr>
        <p:txBody>
          <a:bodyPr wrap="square">
            <a:spAutoFit/>
          </a:bodyPr>
          <a:lstStyle/>
          <a:p>
            <a:r>
              <a:rPr lang="ru-RU" sz="1800" dirty="0">
                <a:latin typeface="Arial" panose="020B0604020202020204" pitchFamily="34" charset="0"/>
                <a:cs typeface="Arial" panose="020B0604020202020204" pitchFamily="34" charset="0"/>
              </a:rPr>
              <a:t>4. Национальный Банк Республики Казахстан как основной орган валютного регулирования утверждает:      </a:t>
            </a:r>
          </a:p>
          <a:p>
            <a:r>
              <a:rPr lang="ru-RU" sz="1800" dirty="0">
                <a:latin typeface="Arial" panose="020B0604020202020204" pitchFamily="34" charset="0"/>
                <a:cs typeface="Arial" panose="020B0604020202020204" pitchFamily="34" charset="0"/>
              </a:rPr>
              <a:t>1) правила осуществления валютных операций в Республике Казахстан;      2) правила осуществления обменных операций с наличной иностранной валютой в Республике Казахстан;      </a:t>
            </a:r>
          </a:p>
          <a:p>
            <a:r>
              <a:rPr lang="ru-RU" sz="1800" dirty="0">
                <a:latin typeface="Arial" panose="020B0604020202020204" pitchFamily="34" charset="0"/>
                <a:cs typeface="Arial" panose="020B0604020202020204" pitchFamily="34" charset="0"/>
              </a:rPr>
              <a:t>3) правила осуществления экспортно-импортного валютного контроля в Республике Казахстан;      </a:t>
            </a:r>
          </a:p>
          <a:p>
            <a:r>
              <a:rPr lang="ru-RU" sz="1800" dirty="0">
                <a:latin typeface="Arial" panose="020B0604020202020204" pitchFamily="34" charset="0"/>
                <a:cs typeface="Arial" panose="020B0604020202020204" pitchFamily="34" charset="0"/>
              </a:rPr>
              <a:t>4) правила мониторинга валютных операций в Республике Казахстан;      5) правила представления информации филиалами (представительствами) иностранных нефинансовых организаций, осуществляющими деятельность в Республике Казахстан;      </a:t>
            </a:r>
          </a:p>
          <a:p>
            <a:r>
              <a:rPr lang="ru-RU" sz="1800" dirty="0">
                <a:latin typeface="Arial" panose="020B0604020202020204" pitchFamily="34" charset="0"/>
                <a:cs typeface="Arial" panose="020B0604020202020204" pitchFamily="34" charset="0"/>
              </a:rPr>
              <a:t>6) правила мониторинга источников спроса и предложения на внутреннем валютном рынке Республики Казахстан.      </a:t>
            </a:r>
          </a:p>
          <a:p>
            <a:r>
              <a:rPr lang="ru-RU" sz="1800" dirty="0">
                <a:latin typeface="Arial" panose="020B0604020202020204" pitchFamily="34" charset="0"/>
                <a:cs typeface="Arial" panose="020B0604020202020204" pitchFamily="34" charset="0"/>
              </a:rPr>
              <a:t>5. Национальный Банк Республики Казахстан и Министерство финансов Республики Казахстан осуществляют все виды валютных операций с резидентами и нерезидентами без ограничений.      </a:t>
            </a:r>
          </a:p>
          <a:p>
            <a:r>
              <a:rPr lang="ru-RU" sz="1800" dirty="0">
                <a:latin typeface="Arial" panose="020B0604020202020204" pitchFamily="34" charset="0"/>
                <a:cs typeface="Arial" panose="020B0604020202020204" pitchFamily="34" charset="0"/>
              </a:rPr>
              <a:t>6. Формы учета и отчетности по валютным операциям, а также порядок и сроки их представления определяются Национальным Банком Республики Казахстан по согласованию с уполномоченными государственными органами в соответствии с их компетенцией.</a:t>
            </a:r>
          </a:p>
        </p:txBody>
      </p:sp>
      <p:sp>
        <p:nvSpPr>
          <p:cNvPr id="5" name="TextBox 4">
            <a:extLst>
              <a:ext uri="{FF2B5EF4-FFF2-40B4-BE49-F238E27FC236}">
                <a16:creationId xmlns:a16="http://schemas.microsoft.com/office/drawing/2014/main" id="{57F0A60B-D382-4443-AEC2-AA36FCD88B15}"/>
              </a:ext>
            </a:extLst>
          </p:cNvPr>
          <p:cNvSpPr txBox="1"/>
          <p:nvPr/>
        </p:nvSpPr>
        <p:spPr>
          <a:xfrm>
            <a:off x="1928673" y="67435"/>
            <a:ext cx="8884328"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2. Органы валютного регулирования </a:t>
            </a:r>
          </a:p>
        </p:txBody>
      </p:sp>
      <p:pic>
        <p:nvPicPr>
          <p:cNvPr id="6" name="Picture 2" descr="Нацбанк Казахстана официально переехал в Нур-Султан">
            <a:extLst>
              <a:ext uri="{FF2B5EF4-FFF2-40B4-BE49-F238E27FC236}">
                <a16:creationId xmlns:a16="http://schemas.microsoft.com/office/drawing/2014/main" id="{CAA2E78E-6A2B-4962-9B1B-7F9B34EE1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916"/>
            <a:ext cx="4447712" cy="437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5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7AFB2-07BB-4275-8495-36175F9E29C6}"/>
              </a:ext>
            </a:extLst>
          </p:cNvPr>
          <p:cNvSpPr txBox="1"/>
          <p:nvPr/>
        </p:nvSpPr>
        <p:spPr>
          <a:xfrm>
            <a:off x="969885" y="905523"/>
            <a:ext cx="10411288" cy="5632311"/>
          </a:xfrm>
          <a:prstGeom prst="rect">
            <a:avLst/>
          </a:prstGeom>
          <a:noFill/>
        </p:spPr>
        <p:txBody>
          <a:bodyPr wrap="square">
            <a:spAutoFit/>
          </a:bodyPr>
          <a:lstStyle/>
          <a:p>
            <a:pPr algn="ctr"/>
            <a:r>
              <a:rPr lang="ru-RU" b="1" i="1" dirty="0">
                <a:effectLst/>
                <a:latin typeface="Arial" panose="020B0604020202020204" pitchFamily="34" charset="0"/>
                <a:cs typeface="Arial" panose="020B0604020202020204" pitchFamily="34" charset="0"/>
              </a:rPr>
              <a:t>Ситуация на валютном рынке в мае 2021 года была сбалансированной, </a:t>
            </a:r>
            <a:r>
              <a:rPr lang="ru-RU" b="1" i="1" dirty="0" err="1">
                <a:effectLst/>
                <a:latin typeface="Arial" panose="020B0604020202020204" pitchFamily="34" charset="0"/>
                <a:cs typeface="Arial" panose="020B0604020202020204" pitchFamily="34" charset="0"/>
              </a:rPr>
              <a:t>финрегулятор</a:t>
            </a:r>
            <a:r>
              <a:rPr lang="ru-RU" b="1" i="1" dirty="0">
                <a:effectLst/>
                <a:latin typeface="Arial" panose="020B0604020202020204" pitchFamily="34" charset="0"/>
                <a:cs typeface="Arial" panose="020B0604020202020204" pitchFamily="34" charset="0"/>
              </a:rPr>
              <a:t> не проводил интервенции. </a:t>
            </a:r>
          </a:p>
          <a:p>
            <a:pPr algn="just"/>
            <a:br>
              <a:rPr lang="ru-RU" b="1" i="0" dirty="0">
                <a:effectLst/>
                <a:latin typeface="Arial" panose="020B0604020202020204" pitchFamily="34" charset="0"/>
                <a:cs typeface="Arial" panose="020B0604020202020204" pitchFamily="34" charset="0"/>
              </a:rPr>
            </a:br>
            <a:r>
              <a:rPr lang="ru-RU" b="0" i="0" dirty="0">
                <a:effectLst/>
                <a:latin typeface="Arial" panose="020B0604020202020204" pitchFamily="34" charset="0"/>
                <a:cs typeface="Arial" panose="020B0604020202020204" pitchFamily="34" charset="0"/>
              </a:rPr>
              <a:t>«За май курс тенге укрепился на 0,1% до 428,71, на фоне роста нефтяных котировок. Дополнительными положительными факторами для тенге стали налоговая неделя и увеличение инвестиций нерезидентов: экспортерами в налоговый период было сконвертировано $290 млн на бирже, а приток нерезидентов в государственные ценные бумаги РК составил около $100 млрд.</a:t>
            </a:r>
          </a:p>
          <a:p>
            <a:pPr algn="just"/>
            <a:r>
              <a:rPr lang="ru-RU" b="0" i="0" dirty="0">
                <a:effectLst/>
                <a:latin typeface="Arial" panose="020B0604020202020204" pitchFamily="34" charset="0"/>
                <a:cs typeface="Arial" panose="020B0604020202020204" pitchFamily="34" charset="0"/>
              </a:rPr>
              <a:t>«2021 год не стал исключением, большинство банков и компаний в марте-апреле принимали решения по выплате дивидендов по итогам 2020 года. Необходимость выплат в иностранной валюте, в частности, одним из крупнейших местных банков, являлась фактором дополнительного спроса со стороны рынка в мае месяце».</a:t>
            </a:r>
          </a:p>
          <a:p>
            <a:pPr algn="just"/>
            <a:r>
              <a:rPr lang="ru-RU" b="0" i="0" dirty="0">
                <a:effectLst/>
                <a:latin typeface="Arial" panose="020B0604020202020204" pitchFamily="34" charset="0"/>
                <a:cs typeface="Arial" panose="020B0604020202020204" pitchFamily="34" charset="0"/>
              </a:rPr>
              <a:t>В июне курс тенге продолжает тренд на укрепление. С начала месяца валюта укрепилась с 428,71 по 426,70, или на 0,5% на фоне пиковых цен на нефть.</a:t>
            </a:r>
          </a:p>
          <a:p>
            <a:pPr algn="just"/>
            <a:r>
              <a:rPr lang="ru-RU" b="0" i="0" dirty="0">
                <a:effectLst/>
                <a:latin typeface="Arial" panose="020B0604020202020204" pitchFamily="34" charset="0"/>
                <a:cs typeface="Arial" panose="020B0604020202020204" pitchFamily="34" charset="0"/>
              </a:rPr>
              <a:t>Нацбанк не проводил валютных интервенций с начала 2021 года. </a:t>
            </a:r>
            <a:r>
              <a:rPr lang="ru-RU" b="0" i="0" dirty="0" err="1">
                <a:effectLst/>
                <a:latin typeface="Arial" panose="020B0604020202020204" pitchFamily="34" charset="0"/>
                <a:cs typeface="Arial" panose="020B0604020202020204" pitchFamily="34" charset="0"/>
              </a:rPr>
              <a:t>Финрегулятор</a:t>
            </a:r>
            <a:r>
              <a:rPr lang="ru-RU" b="0" i="0" dirty="0">
                <a:effectLst/>
                <a:latin typeface="Arial" panose="020B0604020202020204" pitchFamily="34" charset="0"/>
                <a:cs typeface="Arial" panose="020B0604020202020204" pitchFamily="34" charset="0"/>
              </a:rPr>
              <a:t> в октябре 2020 года </a:t>
            </a:r>
            <a:r>
              <a:rPr lang="ru-RU" b="0" i="0" u="none" strike="noStrike" dirty="0">
                <a:solidFill>
                  <a:srgbClr val="333333"/>
                </a:solidFill>
                <a:effectLst/>
                <a:latin typeface="Arial" panose="020B0604020202020204" pitchFamily="34" charset="0"/>
                <a:cs typeface="Arial" panose="020B0604020202020204" pitchFamily="34" charset="0"/>
                <a:hlinkClick r:id="rId2" tooltip="https://kursiv.kz/news/finansy/2020-11/nacionalnyy-bank-vtoroy-mesyac-podryad-provodit-valyutnye-intervencii (click to open in a new window)"/>
              </a:rPr>
              <a:t>продал</a:t>
            </a:r>
            <a:r>
              <a:rPr lang="ru-RU" b="0" i="0" dirty="0">
                <a:effectLst/>
                <a:latin typeface="Arial" panose="020B0604020202020204" pitchFamily="34" charset="0"/>
                <a:cs typeface="Arial" panose="020B0604020202020204" pitchFamily="34" charset="0"/>
              </a:rPr>
              <a:t> $91,3 млн из своих золотовалютных резервов, чтобы поддержать курс тенге к доллару на фоне негативной ситуации на внешних рынках. Тогда на фоне резкого снижения цен на энергоносители нацвалюта ощутила значительное давление. С 10 по 31 марта прошлого года Нацбанк </a:t>
            </a:r>
            <a:r>
              <a:rPr lang="ru-RU" b="0" i="0" u="none" strike="noStrike" dirty="0">
                <a:solidFill>
                  <a:srgbClr val="333333"/>
                </a:solidFill>
                <a:effectLst/>
                <a:latin typeface="Arial" panose="020B0604020202020204" pitchFamily="34" charset="0"/>
                <a:cs typeface="Arial" panose="020B0604020202020204" pitchFamily="34" charset="0"/>
                <a:hlinkClick r:id="rId3" tooltip="https://kursiv.kz/news/finansy/2020-04/nacbank-kazakhstana-provel-intervencii-pochti-na-15-mlrd (click to open in a new window)"/>
              </a:rPr>
              <a:t>провел</a:t>
            </a:r>
            <a:r>
              <a:rPr lang="ru-RU" b="0" i="0" dirty="0">
                <a:effectLst/>
                <a:latin typeface="Arial" panose="020B0604020202020204" pitchFamily="34" charset="0"/>
                <a:cs typeface="Arial" panose="020B0604020202020204" pitchFamily="34" charset="0"/>
              </a:rPr>
              <a:t> валютные интервенции на внутреннем рынке на $1,49 млрд, </a:t>
            </a:r>
            <a:r>
              <a:rPr lang="ru-RU" b="0" i="0" u="none" strike="noStrike" dirty="0">
                <a:solidFill>
                  <a:srgbClr val="333333"/>
                </a:solidFill>
                <a:effectLst/>
                <a:latin typeface="Arial" panose="020B0604020202020204" pitchFamily="34" charset="0"/>
                <a:cs typeface="Arial" panose="020B0604020202020204" pitchFamily="34" charset="0"/>
                <a:hlinkClick r:id="rId4" tooltip="https://kursiv.kz/news/finansy/2020-10/nacbank-kazakhstana-vpervye-s-marta-provel-valyutnye-intervencii (click to open in a new window)"/>
              </a:rPr>
              <a:t>в сентябре</a:t>
            </a:r>
            <a:r>
              <a:rPr lang="ru-RU" b="0" i="0" dirty="0">
                <a:effectLst/>
                <a:latin typeface="Arial" panose="020B0604020202020204" pitchFamily="34" charset="0"/>
                <a:cs typeface="Arial" panose="020B0604020202020204" pitchFamily="34" charset="0"/>
              </a:rPr>
              <a:t> – на $232 млн.</a:t>
            </a:r>
            <a:endParaRPr lang="ru-R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66EBA4-14BF-492B-AC8C-110BFE71B427}"/>
              </a:ext>
            </a:extLst>
          </p:cNvPr>
          <p:cNvSpPr txBox="1"/>
          <p:nvPr/>
        </p:nvSpPr>
        <p:spPr>
          <a:xfrm>
            <a:off x="3012859" y="186431"/>
            <a:ext cx="6859110"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Tree>
    <p:extLst>
      <p:ext uri="{BB962C8B-B14F-4D97-AF65-F5344CB8AC3E}">
        <p14:creationId xmlns:p14="http://schemas.microsoft.com/office/powerpoint/2010/main" val="27266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CB17B-BD91-4609-9C69-D6535275B817}"/>
              </a:ext>
            </a:extLst>
          </p:cNvPr>
          <p:cNvSpPr txBox="1"/>
          <p:nvPr/>
        </p:nvSpPr>
        <p:spPr>
          <a:xfrm>
            <a:off x="932155" y="1490887"/>
            <a:ext cx="10644326" cy="4586458"/>
          </a:xfrm>
          <a:prstGeom prst="rect">
            <a:avLst/>
          </a:prstGeom>
          <a:noFill/>
        </p:spPr>
        <p:txBody>
          <a:bodyPr wrap="square">
            <a:spAutoFit/>
          </a:bodyPr>
          <a:lstStyle/>
          <a:p>
            <a:pPr algn="just"/>
            <a:r>
              <a:rPr lang="ru-RU" b="0" i="0" dirty="0">
                <a:solidFill>
                  <a:srgbClr val="000000"/>
                </a:solidFill>
                <a:effectLst/>
                <a:latin typeface="Arial" panose="020B0604020202020204" pitchFamily="34" charset="0"/>
                <a:cs typeface="Arial" panose="020B0604020202020204" pitchFamily="34" charset="0"/>
              </a:rPr>
              <a:t>Резкое ухудшение фундаментальных условий и двойной шок для нашей экономики оказывали значительное давление на валютный рынок в марте-апреле. Но и в течение всего года валютный рынок находился под постоянным давлением со стороны внешних факторов. Волатильность мировых рынков, низкие цены на нефть, бегство инвесторов из рисковых активов напрямую отразились на динамике национальной валюты.</a:t>
            </a:r>
          </a:p>
          <a:p>
            <a:pPr algn="just"/>
            <a:r>
              <a:rPr lang="ru-RU" b="0" i="0" dirty="0">
                <a:solidFill>
                  <a:srgbClr val="000000"/>
                </a:solidFill>
                <a:effectLst/>
                <a:latin typeface="Arial" panose="020B0604020202020204" pitchFamily="34" charset="0"/>
                <a:cs typeface="Arial" panose="020B0604020202020204" pitchFamily="34" charset="0"/>
              </a:rPr>
              <a:t>Курс национальной валюты после достижения минимального значения 448,5 тенге за доллар США в марте и апреле (падение на 17,2% с начала года) постепенно отыграл часть потерь на фоне последовавшей коррекции на внешних рынках. Для стабилизации ситуации на внутреннем валютном рынке в условиях низких цен на нефть и распространения коронавирусной инфекции Национальным банком и правительством был предпринят комплекс мер.</a:t>
            </a:r>
          </a:p>
          <a:p>
            <a:pPr algn="just"/>
            <a:r>
              <a:rPr lang="ru-RU" b="0" i="0" dirty="0">
                <a:solidFill>
                  <a:srgbClr val="000000"/>
                </a:solidFill>
                <a:effectLst/>
                <a:latin typeface="Arial" panose="020B0604020202020204" pitchFamily="34" charset="0"/>
                <a:cs typeface="Arial" panose="020B0604020202020204" pitchFamily="34" charset="0"/>
              </a:rPr>
              <a:t>Во-первых, в отдельные периоды низкой ликвидности для обеспечения нормального функционирования валютного рынка Национальный банк поддерживал рынок интервенциями. Их общий объем за год составил 1,905 млрд долларов. Интервенции проводились в феврале, марте, сентябре и октябре. Наибольший объем интервенций мы провели в период резкого падения рынков в марте, их объем составил 1,488 млрд долларов.</a:t>
            </a:r>
          </a:p>
          <a:p>
            <a:pPr algn="l"/>
            <a:endParaRPr lang="ru-RU" b="0" i="0" dirty="0">
              <a:solidFill>
                <a:srgbClr val="000000"/>
              </a:solidFill>
              <a:effectLst/>
              <a:latin typeface="Montserrat" panose="00000500000000000000" pitchFamily="2" charset="-52"/>
            </a:endParaRPr>
          </a:p>
        </p:txBody>
      </p:sp>
      <p:sp>
        <p:nvSpPr>
          <p:cNvPr id="5" name="TextBox 4">
            <a:extLst>
              <a:ext uri="{FF2B5EF4-FFF2-40B4-BE49-F238E27FC236}">
                <a16:creationId xmlns:a16="http://schemas.microsoft.com/office/drawing/2014/main" id="{284A05E1-AF8C-48AD-BE68-2D6B4AF1002F}"/>
              </a:ext>
            </a:extLst>
          </p:cNvPr>
          <p:cNvSpPr txBox="1"/>
          <p:nvPr/>
        </p:nvSpPr>
        <p:spPr>
          <a:xfrm>
            <a:off x="2438029" y="385880"/>
            <a:ext cx="7632577"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Tree>
    <p:extLst>
      <p:ext uri="{BB962C8B-B14F-4D97-AF65-F5344CB8AC3E}">
        <p14:creationId xmlns:p14="http://schemas.microsoft.com/office/powerpoint/2010/main" val="116686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EF1457-9BFA-48B9-929E-060A9AF46298}"/>
              </a:ext>
            </a:extLst>
          </p:cNvPr>
          <p:cNvSpPr txBox="1"/>
          <p:nvPr/>
        </p:nvSpPr>
        <p:spPr>
          <a:xfrm>
            <a:off x="2111036" y="337351"/>
            <a:ext cx="7969928"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
        <p:nvSpPr>
          <p:cNvPr id="5" name="TextBox 4">
            <a:extLst>
              <a:ext uri="{FF2B5EF4-FFF2-40B4-BE49-F238E27FC236}">
                <a16:creationId xmlns:a16="http://schemas.microsoft.com/office/drawing/2014/main" id="{109DEC63-8769-4559-B49E-AC0AF01FBF1D}"/>
              </a:ext>
            </a:extLst>
          </p:cNvPr>
          <p:cNvSpPr txBox="1"/>
          <p:nvPr/>
        </p:nvSpPr>
        <p:spPr>
          <a:xfrm>
            <a:off x="763480" y="1553592"/>
            <a:ext cx="10972800" cy="4247317"/>
          </a:xfrm>
          <a:prstGeom prst="rect">
            <a:avLst/>
          </a:prstGeom>
          <a:noFill/>
        </p:spPr>
        <p:txBody>
          <a:bodyPr wrap="square">
            <a:spAutoFit/>
          </a:bodyPr>
          <a:lstStyle/>
          <a:p>
            <a:pPr algn="just"/>
            <a:r>
              <a:rPr lang="ru-RU" b="0" i="0" dirty="0">
                <a:solidFill>
                  <a:srgbClr val="000000"/>
                </a:solidFill>
                <a:effectLst/>
                <a:latin typeface="Arial" panose="020B0604020202020204" pitchFamily="34" charset="0"/>
                <a:cs typeface="Arial" panose="020B0604020202020204" pitchFamily="34" charset="0"/>
              </a:rPr>
              <a:t>Во-вторых, для обеспечения должного уровня прозрачности проведения валютных операций в соответствии с процедурами KYC или «знай своего клиента» Национальным банком были внесены изменения в правила осуществления валютных операций в части предварительных проверок банками конверсионных операций и контроля целевого использования покупаемой валюты в установленные законодательством сроки. </a:t>
            </a:r>
          </a:p>
          <a:p>
            <a:pPr algn="just"/>
            <a:r>
              <a:rPr lang="ru-RU" b="0" i="0" dirty="0">
                <a:solidFill>
                  <a:srgbClr val="000000"/>
                </a:solidFill>
                <a:effectLst/>
                <a:latin typeface="Arial" panose="020B0604020202020204" pitchFamily="34" charset="0"/>
                <a:cs typeface="Arial" panose="020B0604020202020204" pitchFamily="34" charset="0"/>
              </a:rPr>
              <a:t>Для снижения спекулятивной активности среди участников рынка были установлены пределы отклонения курса покупки от курса продажи валюты для обменных пунктов.</a:t>
            </a:r>
          </a:p>
          <a:p>
            <a:pPr algn="just"/>
            <a:r>
              <a:rPr lang="ru-RU" b="0" i="0" dirty="0">
                <a:solidFill>
                  <a:srgbClr val="000000"/>
                </a:solidFill>
                <a:effectLst/>
                <a:latin typeface="Arial" panose="020B0604020202020204" pitchFamily="34" charset="0"/>
                <a:cs typeface="Arial" panose="020B0604020202020204" pitchFamily="34" charset="0"/>
              </a:rPr>
              <a:t>В-третьих, важным фактором сбалансированности спроса и предложения на валютном рынке являлись операции по конвертации валюты для осуществления гарантированных трансфертов в бюджет РК. Общий объем таких конвертаций за год составил около 9,05 млрд долларов.</a:t>
            </a:r>
          </a:p>
          <a:p>
            <a:pPr algn="just"/>
            <a:r>
              <a:rPr lang="ru-RU" b="0" i="0" dirty="0">
                <a:solidFill>
                  <a:srgbClr val="000000"/>
                </a:solidFill>
                <a:effectLst/>
                <a:latin typeface="Arial" panose="020B0604020202020204" pitchFamily="34" charset="0"/>
                <a:cs typeface="Arial" panose="020B0604020202020204" pitchFamily="34" charset="0"/>
              </a:rPr>
              <a:t>Стоит также отметить продажу валютной выручки субъектами </a:t>
            </a:r>
            <a:r>
              <a:rPr lang="ru-RU" b="0" i="0" dirty="0" err="1">
                <a:solidFill>
                  <a:srgbClr val="000000"/>
                </a:solidFill>
                <a:effectLst/>
                <a:latin typeface="Arial" panose="020B0604020202020204" pitchFamily="34" charset="0"/>
                <a:cs typeface="Arial" panose="020B0604020202020204" pitchFamily="34" charset="0"/>
              </a:rPr>
              <a:t>квазигосударственного</a:t>
            </a:r>
            <a:r>
              <a:rPr lang="ru-RU" b="0" i="0" dirty="0">
                <a:solidFill>
                  <a:srgbClr val="000000"/>
                </a:solidFill>
                <a:effectLst/>
                <a:latin typeface="Arial" panose="020B0604020202020204" pitchFamily="34" charset="0"/>
                <a:cs typeface="Arial" panose="020B0604020202020204" pitchFamily="34" charset="0"/>
              </a:rPr>
              <a:t> сектора на валютном рынке. В рамках данной нормы компании КГС в течение года продали около 2,1 млрд долларов.</a:t>
            </a:r>
          </a:p>
          <a:p>
            <a:pPr algn="just"/>
            <a:r>
              <a:rPr lang="ru-RU" b="0" i="0" dirty="0">
                <a:solidFill>
                  <a:srgbClr val="000000"/>
                </a:solidFill>
                <a:effectLst/>
                <a:latin typeface="Arial" panose="020B0604020202020204" pitchFamily="34" charset="0"/>
                <a:cs typeface="Arial" panose="020B0604020202020204" pitchFamily="34" charset="0"/>
              </a:rPr>
              <a:t>На фоне стабилизации ситуации на внешнем и внутреннем рынках курс тенге укрепился более чем на 6% с пиковых значений в марте-апреле и на конец года составил 420,71 тенге за доллар</a:t>
            </a:r>
            <a:r>
              <a:rPr lang="ru-RU" b="0" i="0" dirty="0">
                <a:solidFill>
                  <a:srgbClr val="000000"/>
                </a:solidFill>
                <a:effectLst/>
                <a:latin typeface="Montserrat" panose="00000500000000000000" pitchFamily="2" charset="-52"/>
              </a:rPr>
              <a:t>.</a:t>
            </a:r>
          </a:p>
        </p:txBody>
      </p:sp>
    </p:spTree>
    <p:extLst>
      <p:ext uri="{BB962C8B-B14F-4D97-AF65-F5344CB8AC3E}">
        <p14:creationId xmlns:p14="http://schemas.microsoft.com/office/powerpoint/2010/main" val="175614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5A780D-D084-458B-84D1-AA6436FCA81C}"/>
              </a:ext>
            </a:extLst>
          </p:cNvPr>
          <p:cNvSpPr txBox="1"/>
          <p:nvPr/>
        </p:nvSpPr>
        <p:spPr>
          <a:xfrm>
            <a:off x="2199812" y="204187"/>
            <a:ext cx="7792375"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
        <p:nvSpPr>
          <p:cNvPr id="5" name="TextBox 4">
            <a:extLst>
              <a:ext uri="{FF2B5EF4-FFF2-40B4-BE49-F238E27FC236}">
                <a16:creationId xmlns:a16="http://schemas.microsoft.com/office/drawing/2014/main" id="{FDBA73E0-E733-401F-8CE7-F94FAC54D96D}"/>
              </a:ext>
            </a:extLst>
          </p:cNvPr>
          <p:cNvSpPr txBox="1"/>
          <p:nvPr/>
        </p:nvSpPr>
        <p:spPr>
          <a:xfrm>
            <a:off x="994299" y="1623393"/>
            <a:ext cx="10342486" cy="4247317"/>
          </a:xfrm>
          <a:prstGeom prst="rect">
            <a:avLst/>
          </a:prstGeom>
          <a:noFill/>
        </p:spPr>
        <p:txBody>
          <a:bodyPr wrap="square">
            <a:spAutoFit/>
          </a:bodyPr>
          <a:lstStyle/>
          <a:p>
            <a:pPr algn="just"/>
            <a:r>
              <a:rPr lang="ru-RU" b="0" i="0" dirty="0">
                <a:solidFill>
                  <a:srgbClr val="000000"/>
                </a:solidFill>
                <a:effectLst/>
                <a:latin typeface="Arial" panose="020B0604020202020204" pitchFamily="34" charset="0"/>
                <a:cs typeface="Arial" panose="020B0604020202020204" pitchFamily="34" charset="0"/>
              </a:rPr>
              <a:t>Несмотря на весьма тяжелый год, золотовалютные активы Национального банка увеличились на 6,7 млрд долларов или почти на четверть и составили на конец года 35,7 млрд долларов.</a:t>
            </a:r>
          </a:p>
          <a:p>
            <a:pPr algn="just"/>
            <a:r>
              <a:rPr lang="ru-RU" b="0" i="0" dirty="0">
                <a:solidFill>
                  <a:srgbClr val="000000"/>
                </a:solidFill>
                <a:effectLst/>
                <a:latin typeface="Arial" panose="020B0604020202020204" pitchFamily="34" charset="0"/>
                <a:cs typeface="Arial" panose="020B0604020202020204" pitchFamily="34" charset="0"/>
              </a:rPr>
              <a:t>В течение года, на фоне нестабильной ситуации на мировых рынках мы наблюдали повышение цен на золото до рекордных значений. Всего за 2020 год цена на драгоценный металл выросла с 1 523 до 1 891 доллара за унцию, или на 24%. В связи с этим портфель золота в составе золотовалютных активов увеличился на 4,7 млрд долларов.</a:t>
            </a:r>
          </a:p>
          <a:p>
            <a:pPr algn="just"/>
            <a:r>
              <a:rPr lang="ru-RU" b="0" i="0" dirty="0">
                <a:solidFill>
                  <a:srgbClr val="000000"/>
                </a:solidFill>
                <a:effectLst/>
                <a:latin typeface="Arial" panose="020B0604020202020204" pitchFamily="34" charset="0"/>
                <a:cs typeface="Arial" panose="020B0604020202020204" pitchFamily="34" charset="0"/>
              </a:rPr>
              <a:t>Высокая доля золота в составе золотовалютных активов полностью оправдала себя, позволив восполнить и поддерживать золотовалютные активы на стабильном уровне на фоне ухудшения внешних условий. Активы в золоте обеспечивают сохранность и защиту от возможного понижения привлекательности активов в валюте.</a:t>
            </a:r>
          </a:p>
          <a:p>
            <a:pPr algn="just"/>
            <a:r>
              <a:rPr lang="ru-RU" b="0" i="0" dirty="0">
                <a:solidFill>
                  <a:srgbClr val="000000"/>
                </a:solidFill>
                <a:effectLst/>
                <a:latin typeface="Arial" panose="020B0604020202020204" pitchFamily="34" charset="0"/>
                <a:cs typeface="Arial" panose="020B0604020202020204" pitchFamily="34" charset="0"/>
              </a:rPr>
              <a:t>Рост золотого портфеля был не единственным фактором роста золотовалютных активов. Существенное увеличение наблюдалось на валютных счетах банков второго уровня в Национальном банке – около 2,6 млрд долларов.</a:t>
            </a:r>
          </a:p>
          <a:p>
            <a:pPr algn="just"/>
            <a:r>
              <a:rPr lang="ru-RU" b="0" i="0" dirty="0">
                <a:solidFill>
                  <a:srgbClr val="000000"/>
                </a:solidFill>
                <a:effectLst/>
                <a:latin typeface="Arial" panose="020B0604020202020204" pitchFamily="34" charset="0"/>
                <a:cs typeface="Arial" panose="020B0604020202020204" pitchFamily="34" charset="0"/>
              </a:rPr>
              <a:t>Влияние положительных факторов было частично нивелировано выплатой госдолга в объеме около 1,4 млрд долларов, а также валютными интервенциями.</a:t>
            </a:r>
          </a:p>
        </p:txBody>
      </p:sp>
    </p:spTree>
    <p:extLst>
      <p:ext uri="{BB962C8B-B14F-4D97-AF65-F5344CB8AC3E}">
        <p14:creationId xmlns:p14="http://schemas.microsoft.com/office/powerpoint/2010/main" val="85789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2FB60-43F5-49F7-8099-E9D414FF9829}"/>
              </a:ext>
            </a:extLst>
          </p:cNvPr>
          <p:cNvSpPr txBox="1"/>
          <p:nvPr/>
        </p:nvSpPr>
        <p:spPr>
          <a:xfrm>
            <a:off x="490491" y="2317073"/>
            <a:ext cx="6292050" cy="2308324"/>
          </a:xfrm>
          <a:prstGeom prst="rect">
            <a:avLst/>
          </a:prstGeom>
          <a:noFill/>
        </p:spPr>
        <p:txBody>
          <a:bodyPr wrap="square">
            <a:spAutoFit/>
          </a:bodyPr>
          <a:lstStyle/>
          <a:p>
            <a:pPr algn="just"/>
            <a:r>
              <a:rPr lang="ru-RU" dirty="0">
                <a:solidFill>
                  <a:srgbClr val="000000"/>
                </a:solidFill>
                <a:latin typeface="Arial" panose="020B0604020202020204" pitchFamily="34" charset="0"/>
                <a:cs typeface="Arial" panose="020B0604020202020204" pitchFamily="34" charset="0"/>
              </a:rPr>
              <a:t>Р</a:t>
            </a:r>
            <a:r>
              <a:rPr lang="ru-RU" b="0" i="0" dirty="0">
                <a:solidFill>
                  <a:srgbClr val="000000"/>
                </a:solidFill>
                <a:effectLst/>
                <a:latin typeface="Arial" panose="020B0604020202020204" pitchFamily="34" charset="0"/>
                <a:cs typeface="Arial" panose="020B0604020202020204" pitchFamily="34" charset="0"/>
              </a:rPr>
              <a:t>езервы Нацбанка выросли на 3,2 млрд долларов. Это было связано с притоком валюты в рамках налоговых компенсаций от </a:t>
            </a:r>
            <a:r>
              <a:rPr lang="ru-RU" b="0" i="0" dirty="0" err="1">
                <a:solidFill>
                  <a:srgbClr val="000000"/>
                </a:solidFill>
                <a:effectLst/>
                <a:latin typeface="Arial" panose="020B0604020202020204" pitchFamily="34" charset="0"/>
                <a:cs typeface="Arial" panose="020B0604020202020204" pitchFamily="34" charset="0"/>
              </a:rPr>
              <a:t>Карачаганакского</a:t>
            </a:r>
            <a:r>
              <a:rPr lang="ru-RU" b="0" i="0" dirty="0">
                <a:solidFill>
                  <a:srgbClr val="000000"/>
                </a:solidFill>
                <a:effectLst/>
                <a:latin typeface="Arial" panose="020B0604020202020204" pitchFamily="34" charset="0"/>
                <a:cs typeface="Arial" panose="020B0604020202020204" pitchFamily="34" charset="0"/>
              </a:rPr>
              <a:t> консорциума на 1,3 млрд долларов и правительственного займа от Азиатского Банка Развития в объеме 0,9 млрд евро. Из-за роста цены на золото с 1772 долларов за унцию портфель золота также вырос в декабре на 1,6 млрд долларов.</a:t>
            </a:r>
            <a:endParaRPr lang="ru-RU" dirty="0">
              <a:latin typeface="Arial" panose="020B0604020202020204" pitchFamily="34" charset="0"/>
              <a:cs typeface="Arial" panose="020B0604020202020204" pitchFamily="34" charset="0"/>
            </a:endParaRPr>
          </a:p>
        </p:txBody>
      </p:sp>
      <p:pic>
        <p:nvPicPr>
          <p:cNvPr id="4" name="Picture 2" descr="Нацбанк Казахстана официально переехал в Нур-Султан">
            <a:extLst>
              <a:ext uri="{FF2B5EF4-FFF2-40B4-BE49-F238E27FC236}">
                <a16:creationId xmlns:a16="http://schemas.microsoft.com/office/drawing/2014/main" id="{791A1C18-4C71-4832-9E06-B1F6D7E6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361" y="1210918"/>
            <a:ext cx="5033639" cy="4460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C7852E-BE9E-47BB-B9B6-5F5158ABE9B6}"/>
              </a:ext>
            </a:extLst>
          </p:cNvPr>
          <p:cNvSpPr txBox="1"/>
          <p:nvPr/>
        </p:nvSpPr>
        <p:spPr>
          <a:xfrm>
            <a:off x="2496845" y="310718"/>
            <a:ext cx="7721354"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Tree>
    <p:extLst>
      <p:ext uri="{BB962C8B-B14F-4D97-AF65-F5344CB8AC3E}">
        <p14:creationId xmlns:p14="http://schemas.microsoft.com/office/powerpoint/2010/main" val="417122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81CFC-2497-4148-B19D-EE611F292B21}"/>
              </a:ext>
            </a:extLst>
          </p:cNvPr>
          <p:cNvSpPr txBox="1"/>
          <p:nvPr/>
        </p:nvSpPr>
        <p:spPr>
          <a:xfrm>
            <a:off x="3048740" y="441210"/>
            <a:ext cx="6094520" cy="584775"/>
          </a:xfrm>
          <a:prstGeom prst="rect">
            <a:avLst/>
          </a:prstGeom>
          <a:noFill/>
        </p:spPr>
        <p:txBody>
          <a:bodyPr wrap="square">
            <a:spAutoFit/>
          </a:bodyPr>
          <a:lstStyle/>
          <a:p>
            <a:pPr algn="ctr"/>
            <a:r>
              <a:rPr lang="ru-RU" sz="3200" b="1" dirty="0">
                <a:solidFill>
                  <a:schemeClr val="accent1"/>
                </a:solidFill>
                <a:latin typeface="Arial" panose="020B0604020202020204" pitchFamily="34" charset="0"/>
                <a:cs typeface="Arial" panose="020B0604020202020204" pitchFamily="34" charset="0"/>
              </a:rPr>
              <a:t>План лекции</a:t>
            </a:r>
            <a:r>
              <a:rPr lang="ru-KZ" sz="3200" b="1" dirty="0">
                <a:solidFill>
                  <a:schemeClr val="accent1"/>
                </a:solidFill>
                <a:latin typeface="Arial" panose="020B0604020202020204" pitchFamily="34" charset="0"/>
                <a:cs typeface="Arial" panose="020B0604020202020204" pitchFamily="34" charset="0"/>
              </a:rPr>
              <a:t>:</a:t>
            </a:r>
            <a:endParaRPr lang="ru-RU" sz="3200" dirty="0">
              <a:solidFill>
                <a:schemeClr val="accent1"/>
              </a:solidFill>
            </a:endParaRPr>
          </a:p>
        </p:txBody>
      </p:sp>
      <p:sp>
        <p:nvSpPr>
          <p:cNvPr id="5" name="TextBox 4">
            <a:extLst>
              <a:ext uri="{FF2B5EF4-FFF2-40B4-BE49-F238E27FC236}">
                <a16:creationId xmlns:a16="http://schemas.microsoft.com/office/drawing/2014/main" id="{0F6EB555-4A5F-4302-9D0A-300DC1BBE86E}"/>
              </a:ext>
            </a:extLst>
          </p:cNvPr>
          <p:cNvSpPr txBox="1"/>
          <p:nvPr/>
        </p:nvSpPr>
        <p:spPr>
          <a:xfrm>
            <a:off x="1538055" y="1394031"/>
            <a:ext cx="9647808" cy="1384995"/>
          </a:xfrm>
          <a:prstGeom prst="rect">
            <a:avLst/>
          </a:prstGeom>
          <a:noFill/>
        </p:spPr>
        <p:txBody>
          <a:bodyPr wrap="square">
            <a:spAutoFit/>
          </a:bodyPr>
          <a:lstStyle/>
          <a:p>
            <a:pPr marL="342900" indent="-342900" algn="just">
              <a:buAutoNum type="arabicPeriod"/>
            </a:pPr>
            <a:r>
              <a:rPr lang="ru-RU" sz="2800" dirty="0">
                <a:latin typeface="Arial" panose="020B0604020202020204" pitchFamily="34" charset="0"/>
                <a:cs typeface="Arial" panose="020B0604020202020204" pitchFamily="34" charset="0"/>
              </a:rPr>
              <a:t>Деятельность НБРК на валютном рынке </a:t>
            </a:r>
          </a:p>
          <a:p>
            <a:pPr marL="342900" indent="-342900" algn="just">
              <a:buAutoNum type="arabicPeriod"/>
            </a:pPr>
            <a:r>
              <a:rPr lang="ru-RU" sz="2800" dirty="0">
                <a:latin typeface="Arial" panose="020B0604020202020204" pitchFamily="34" charset="0"/>
                <a:cs typeface="Arial" panose="020B0604020202020204" pitchFamily="34" charset="0"/>
              </a:rPr>
              <a:t>Органы валютного регулирования </a:t>
            </a:r>
          </a:p>
          <a:p>
            <a:pPr marL="342900" indent="-342900" algn="just">
              <a:buAutoNum type="arabicPeriod"/>
            </a:pPr>
            <a:r>
              <a:rPr lang="ru-RU" sz="2800" dirty="0">
                <a:latin typeface="Arial" panose="020B0604020202020204" pitchFamily="34" charset="0"/>
                <a:cs typeface="Arial" panose="020B0604020202020204" pitchFamily="34" charset="0"/>
              </a:rPr>
              <a:t>Ситуация на валютном рынке РК</a:t>
            </a:r>
          </a:p>
        </p:txBody>
      </p:sp>
      <p:sp>
        <p:nvSpPr>
          <p:cNvPr id="7" name="TextBox 6">
            <a:extLst>
              <a:ext uri="{FF2B5EF4-FFF2-40B4-BE49-F238E27FC236}">
                <a16:creationId xmlns:a16="http://schemas.microsoft.com/office/drawing/2014/main" id="{EEF5724A-483D-444F-BC02-5021F25483AD}"/>
              </a:ext>
            </a:extLst>
          </p:cNvPr>
          <p:cNvSpPr txBox="1"/>
          <p:nvPr/>
        </p:nvSpPr>
        <p:spPr>
          <a:xfrm>
            <a:off x="4239828" y="3884319"/>
            <a:ext cx="6094520" cy="584775"/>
          </a:xfrm>
          <a:prstGeom prst="rect">
            <a:avLst/>
          </a:prstGeom>
          <a:noFill/>
        </p:spPr>
        <p:txBody>
          <a:bodyPr wrap="square">
            <a:spAutoFit/>
          </a:bodyPr>
          <a:lstStyle/>
          <a:p>
            <a:r>
              <a:rPr lang="ru-RU" sz="3200" b="1" dirty="0">
                <a:solidFill>
                  <a:schemeClr val="accent1"/>
                </a:solidFill>
                <a:latin typeface="Arial" panose="020B0604020202020204" pitchFamily="34" charset="0"/>
                <a:cs typeface="Arial" panose="020B0604020202020204" pitchFamily="34" charset="0"/>
              </a:rPr>
              <a:t>Цель лекции:</a:t>
            </a:r>
            <a:endParaRPr lang="ru-RU" sz="3200" dirty="0">
              <a:solidFill>
                <a:schemeClr val="accent1"/>
              </a:solidFill>
            </a:endParaRPr>
          </a:p>
        </p:txBody>
      </p:sp>
      <p:sp>
        <p:nvSpPr>
          <p:cNvPr id="9" name="TextBox 8">
            <a:extLst>
              <a:ext uri="{FF2B5EF4-FFF2-40B4-BE49-F238E27FC236}">
                <a16:creationId xmlns:a16="http://schemas.microsoft.com/office/drawing/2014/main" id="{E77E2357-47F2-4628-99FA-A9DFE8ABA8AF}"/>
              </a:ext>
            </a:extLst>
          </p:cNvPr>
          <p:cNvSpPr txBox="1"/>
          <p:nvPr/>
        </p:nvSpPr>
        <p:spPr>
          <a:xfrm>
            <a:off x="894795" y="4837140"/>
            <a:ext cx="10402410" cy="954107"/>
          </a:xfrm>
          <a:prstGeom prst="rect">
            <a:avLst/>
          </a:prstGeom>
          <a:noFill/>
        </p:spPr>
        <p:txBody>
          <a:bodyPr wrap="square">
            <a:spAutoFit/>
          </a:bodyPr>
          <a:lstStyle/>
          <a:p>
            <a:pPr algn="ctr"/>
            <a:r>
              <a:rPr lang="ru-RU" sz="2800">
                <a:latin typeface="Arial" panose="020B0604020202020204" pitchFamily="34" charset="0"/>
                <a:cs typeface="Arial" panose="020B0604020202020204" pitchFamily="34" charset="0"/>
              </a:rPr>
              <a:t>Раскрыть деятельность </a:t>
            </a:r>
            <a:r>
              <a:rPr lang="ru-RU" sz="2800" dirty="0">
                <a:latin typeface="Arial" panose="020B0604020202020204" pitchFamily="34" charset="0"/>
                <a:cs typeface="Arial" panose="020B0604020202020204" pitchFamily="34" charset="0"/>
              </a:rPr>
              <a:t>НБРК на валютном рынке, описать процесс </a:t>
            </a:r>
            <a:r>
              <a:rPr lang="ru-RU" sz="2800">
                <a:latin typeface="Arial" panose="020B0604020202020204" pitchFamily="34" charset="0"/>
                <a:cs typeface="Arial" panose="020B0604020202020204" pitchFamily="34" charset="0"/>
              </a:rPr>
              <a:t>валютного регулирования.</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63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CB1C2-70D1-47F5-AA4C-1E7D764E29CE}"/>
              </a:ext>
            </a:extLst>
          </p:cNvPr>
          <p:cNvSpPr txBox="1"/>
          <p:nvPr/>
        </p:nvSpPr>
        <p:spPr>
          <a:xfrm>
            <a:off x="1165194" y="1233996"/>
            <a:ext cx="10180468" cy="4801314"/>
          </a:xfrm>
          <a:prstGeom prst="rect">
            <a:avLst/>
          </a:prstGeom>
          <a:noFill/>
        </p:spPr>
        <p:txBody>
          <a:bodyPr wrap="square">
            <a:spAutoFit/>
          </a:bodyPr>
          <a:lstStyle/>
          <a:p>
            <a:pPr algn="just"/>
            <a:r>
              <a:rPr lang="ru-RU" b="0" i="0" dirty="0">
                <a:effectLst/>
                <a:latin typeface="Arial" panose="020B0604020202020204" pitchFamily="34" charset="0"/>
                <a:cs typeface="Arial" panose="020B0604020202020204" pitchFamily="34" charset="0"/>
              </a:rPr>
              <a:t> Помимо прочего Национальный Банк совершает операции валютно-процентного свопа с банками. Проведение операций валютно-процентного свопа осуществляется также вне биржи и до конца непонятен механизм его предоставления. На начало октября открытая позиция Национального банка по валютно-процентному свопу с банками второго уровня превышала фантастическую сумму в 1 трлн. тенге или 3 млрд. долларов США. По своей природе это является прямыми валютными интервенциями Национального банка.</a:t>
            </a:r>
          </a:p>
          <a:p>
            <a:pPr algn="just"/>
            <a:r>
              <a:rPr lang="ru-RU" b="0" i="0" dirty="0">
                <a:effectLst/>
                <a:latin typeface="Arial" panose="020B0604020202020204" pitchFamily="34" charset="0"/>
                <a:cs typeface="Arial" panose="020B0604020202020204" pitchFamily="34" charset="0"/>
              </a:rPr>
              <a:t>    Вдобавок Национальный банк управляет средствами ЕНПФ и Национального Фонда.</a:t>
            </a:r>
          </a:p>
          <a:p>
            <a:pPr algn="just"/>
            <a:r>
              <a:rPr lang="ru-RU" b="0" i="0" dirty="0">
                <a:effectLst/>
                <a:latin typeface="Arial" panose="020B0604020202020204" pitchFamily="34" charset="0"/>
                <a:cs typeface="Arial" panose="020B0604020202020204" pitchFamily="34" charset="0"/>
              </a:rPr>
              <a:t>Так, с начала года ЕНПФ было куплено порядка 1,7 млрд. долларов США. Де-факто это прямые интервенции </a:t>
            </a:r>
            <a:r>
              <a:rPr lang="ru-RU" b="0" i="0" dirty="0" err="1">
                <a:effectLst/>
                <a:latin typeface="Arial" panose="020B0604020202020204" pitchFamily="34" charset="0"/>
                <a:cs typeface="Arial" panose="020B0604020202020204" pitchFamily="34" charset="0"/>
              </a:rPr>
              <a:t>НацБанка</a:t>
            </a:r>
            <a:r>
              <a:rPr lang="ru-RU" b="0" i="0" dirty="0">
                <a:effectLst/>
                <a:latin typeface="Arial" panose="020B0604020202020204" pitchFamily="34" charset="0"/>
                <a:cs typeface="Arial" panose="020B0604020202020204" pitchFamily="34" charset="0"/>
              </a:rPr>
              <a:t>. А за 9 месяцев поступления в </a:t>
            </a:r>
            <a:r>
              <a:rPr lang="ru-RU" b="0" i="0" dirty="0" err="1">
                <a:effectLst/>
                <a:latin typeface="Arial" panose="020B0604020202020204" pitchFamily="34" charset="0"/>
                <a:cs typeface="Arial" panose="020B0604020202020204" pitchFamily="34" charset="0"/>
              </a:rPr>
              <a:t>НацФонд</a:t>
            </a:r>
            <a:r>
              <a:rPr lang="ru-RU" b="0" i="0" dirty="0">
                <a:effectLst/>
                <a:latin typeface="Arial" panose="020B0604020202020204" pitchFamily="34" charset="0"/>
                <a:cs typeface="Arial" panose="020B0604020202020204" pitchFamily="34" charset="0"/>
              </a:rPr>
              <a:t> составили 1,5 трлн. тенге, а расходы – 3,8 трлн. тенге.</a:t>
            </a:r>
          </a:p>
          <a:p>
            <a:pPr algn="just"/>
            <a:r>
              <a:rPr lang="ru-RU" b="0" i="0" dirty="0">
                <a:effectLst/>
                <a:latin typeface="Arial" panose="020B0604020202020204" pitchFamily="34" charset="0"/>
                <a:cs typeface="Arial" panose="020B0604020202020204" pitchFamily="34" charset="0"/>
              </a:rPr>
              <a:t>    Каким образом проходят валютные операции ЕНПФ и Национального Фонда остается неизвестным.</a:t>
            </a:r>
          </a:p>
          <a:p>
            <a:pPr algn="just"/>
            <a:r>
              <a:rPr lang="ru-RU" b="0" i="0" dirty="0">
                <a:effectLst/>
                <a:latin typeface="Arial" panose="020B0604020202020204" pitchFamily="34" charset="0"/>
                <a:cs typeface="Arial" panose="020B0604020202020204" pitchFamily="34" charset="0"/>
              </a:rPr>
              <a:t>    В итоге, внутренний валютный рынок подвержен влиянию трех основных игроков: первые – это Национальный банк через счета ЕНПФ, Национальный фонд, участие в валютных свопах (которые представляют собой внебиржевые операции по обмену процентными платежами по валютным займам); вторые - банки второго уровня и третьи - крупные экспортеры.</a:t>
            </a:r>
          </a:p>
        </p:txBody>
      </p:sp>
      <p:sp>
        <p:nvSpPr>
          <p:cNvPr id="5" name="TextBox 4">
            <a:extLst>
              <a:ext uri="{FF2B5EF4-FFF2-40B4-BE49-F238E27FC236}">
                <a16:creationId xmlns:a16="http://schemas.microsoft.com/office/drawing/2014/main" id="{6B27E75D-F017-420C-A9CC-6C02C013996A}"/>
              </a:ext>
            </a:extLst>
          </p:cNvPr>
          <p:cNvSpPr txBox="1"/>
          <p:nvPr/>
        </p:nvSpPr>
        <p:spPr>
          <a:xfrm>
            <a:off x="2665520" y="299470"/>
            <a:ext cx="7428390" cy="523220"/>
          </a:xfrm>
          <a:prstGeom prst="rect">
            <a:avLst/>
          </a:prstGeom>
          <a:noFill/>
        </p:spPr>
        <p:txBody>
          <a:bodyPr wrap="square">
            <a:spAutoFit/>
          </a:bodyPr>
          <a:lstStyle/>
          <a:p>
            <a:pPr algn="ctr"/>
            <a:r>
              <a:rPr lang="ru-RU" sz="2800" b="1" dirty="0">
                <a:solidFill>
                  <a:srgbClr val="0070C0"/>
                </a:solidFill>
                <a:latin typeface="Arial" panose="020B0604020202020204" pitchFamily="34" charset="0"/>
                <a:cs typeface="Arial" panose="020B0604020202020204" pitchFamily="34" charset="0"/>
              </a:rPr>
              <a:t>3. Ситуация на валютном рынке РК</a:t>
            </a:r>
          </a:p>
        </p:txBody>
      </p:sp>
    </p:spTree>
    <p:extLst>
      <p:ext uri="{BB962C8B-B14F-4D97-AF65-F5344CB8AC3E}">
        <p14:creationId xmlns:p14="http://schemas.microsoft.com/office/powerpoint/2010/main" val="269871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спасибо за внимание для презентации">
            <a:extLst>
              <a:ext uri="{FF2B5EF4-FFF2-40B4-BE49-F238E27FC236}">
                <a16:creationId xmlns:a16="http://schemas.microsoft.com/office/drawing/2014/main" id="{8756A693-568C-47B2-9169-07EFFFD6D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5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1B12D-8DE6-4F1F-9474-2F4C9A8BF38C}"/>
              </a:ext>
            </a:extLst>
          </p:cNvPr>
          <p:cNvSpPr txBox="1"/>
          <p:nvPr/>
        </p:nvSpPr>
        <p:spPr>
          <a:xfrm>
            <a:off x="1813262" y="180240"/>
            <a:ext cx="9035249"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pic>
        <p:nvPicPr>
          <p:cNvPr id="1026" name="Picture 2" descr="Нацбанк Казахстана официально переехал в Нур-Султан">
            <a:extLst>
              <a:ext uri="{FF2B5EF4-FFF2-40B4-BE49-F238E27FC236}">
                <a16:creationId xmlns:a16="http://schemas.microsoft.com/office/drawing/2014/main" id="{4CF1EBD7-70CE-4B9C-B01A-164260FC2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9796"/>
            <a:ext cx="5326602" cy="4460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92E19B-A186-407C-98D2-FF07415C7A96}"/>
              </a:ext>
            </a:extLst>
          </p:cNvPr>
          <p:cNvSpPr txBox="1"/>
          <p:nvPr/>
        </p:nvSpPr>
        <p:spPr>
          <a:xfrm>
            <a:off x="5657295" y="1401633"/>
            <a:ext cx="6094520" cy="4524315"/>
          </a:xfrm>
          <a:prstGeom prst="rect">
            <a:avLst/>
          </a:prstGeom>
          <a:noFill/>
        </p:spPr>
        <p:txBody>
          <a:bodyPr wrap="square">
            <a:spAutoFit/>
          </a:bodyPr>
          <a:lstStyle/>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Республика Казахстан имеет двухуровневую банковскую систему.</a:t>
            </a: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Национальный Банк Республики Казахстан (Национальный Банк Казахстана) является центральным банком Республики Казахстан и представляет собой верхний (первый) уровень банковской системы Республики Казахстан.</a:t>
            </a: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Национальный Банк Казахстана представляет, в пределах своей компетенции, интересы Республики Казахстан в отношениях с центральными банками и банками других стран, в международных банках и иных финансово-кредитных организациях.</a:t>
            </a: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Национальный Банк Казахстана при выполнении своих задач не должен руководствоваться целью получения прибыли.</a:t>
            </a: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Виды, правовой статус, порядок создания, функционирования и ликвидации банков второго уровня </a:t>
            </a:r>
            <a:r>
              <a:rPr lang="ru-RU" sz="1600" b="0" i="0" dirty="0">
                <a:effectLst/>
                <a:latin typeface="Arial" panose="020B0604020202020204" pitchFamily="34" charset="0"/>
                <a:cs typeface="Arial" panose="020B0604020202020204" pitchFamily="34" charset="0"/>
              </a:rPr>
              <a:t>определяются </a:t>
            </a:r>
            <a:r>
              <a:rPr lang="ru-RU" sz="1600" dirty="0">
                <a:latin typeface="Arial" panose="020B0604020202020204" pitchFamily="34" charset="0"/>
                <a:cs typeface="Arial" panose="020B0604020202020204" pitchFamily="34" charset="0"/>
              </a:rPr>
              <a:t>банковским</a:t>
            </a:r>
            <a:r>
              <a:rPr lang="ru-RU" sz="1600" b="0" i="0" dirty="0">
                <a:effectLst/>
                <a:latin typeface="Arial" panose="020B0604020202020204" pitchFamily="34" charset="0"/>
                <a:cs typeface="Arial" panose="020B0604020202020204" pitchFamily="34" charset="0"/>
              </a:rPr>
              <a:t> </a:t>
            </a:r>
            <a:r>
              <a:rPr lang="ru-RU" sz="1600" b="0" i="0" dirty="0">
                <a:solidFill>
                  <a:srgbClr val="000000"/>
                </a:solidFill>
                <a:effectLst/>
                <a:latin typeface="Arial" panose="020B0604020202020204" pitchFamily="34" charset="0"/>
                <a:cs typeface="Arial" panose="020B0604020202020204" pitchFamily="34" charset="0"/>
              </a:rPr>
              <a:t>и иным законодательством Республики Казахстан.</a:t>
            </a:r>
          </a:p>
        </p:txBody>
      </p:sp>
    </p:spTree>
    <p:extLst>
      <p:ext uri="{BB962C8B-B14F-4D97-AF65-F5344CB8AC3E}">
        <p14:creationId xmlns:p14="http://schemas.microsoft.com/office/powerpoint/2010/main" val="98908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58CBBF-1959-4423-9049-4E73727D794B}"/>
              </a:ext>
            </a:extLst>
          </p:cNvPr>
          <p:cNvSpPr txBox="1"/>
          <p:nvPr/>
        </p:nvSpPr>
        <p:spPr>
          <a:xfrm>
            <a:off x="1493668" y="150921"/>
            <a:ext cx="9053004"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pic>
        <p:nvPicPr>
          <p:cNvPr id="6" name="Picture 2" descr="Нацбанк Казахстана официально переехал в Нур-Султан">
            <a:extLst>
              <a:ext uri="{FF2B5EF4-FFF2-40B4-BE49-F238E27FC236}">
                <a16:creationId xmlns:a16="http://schemas.microsoft.com/office/drawing/2014/main" id="{3E172148-ED0F-42F3-823A-0A0F0C2F7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9796"/>
            <a:ext cx="5326602" cy="4460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52A21E-CE7C-4DF7-A0C1-0BDE00913F07}"/>
              </a:ext>
            </a:extLst>
          </p:cNvPr>
          <p:cNvSpPr txBox="1"/>
          <p:nvPr/>
        </p:nvSpPr>
        <p:spPr>
          <a:xfrm>
            <a:off x="5648418" y="1536589"/>
            <a:ext cx="6094520" cy="4278094"/>
          </a:xfrm>
          <a:prstGeom prst="rect">
            <a:avLst/>
          </a:prstGeom>
          <a:noFill/>
        </p:spPr>
        <p:txBody>
          <a:bodyPr wrap="square">
            <a:spAutoFit/>
          </a:bodyPr>
          <a:lstStyle/>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является государственным органом, обеспечивающим разработку и проведение денежно-кредитной политики государства, функционирование платежных систем, осуществляющим валютное регулирование и валютный контроль, содействующим обеспечению стабильности финансовой системы и проводящим государственную статистику, а также осуществляющим в пределах своей компетенции государственное регулирование, контроль и надзор за финансовым рынком, финансовыми организациями и иными лицами и в области финансового законодательства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в своей деятельности </a:t>
            </a:r>
            <a:r>
              <a:rPr lang="ru-RU" sz="1600" b="0" i="0" strike="noStrike" dirty="0">
                <a:effectLst/>
                <a:latin typeface="Arial" panose="020B0604020202020204" pitchFamily="34" charset="0"/>
                <a:cs typeface="Arial" panose="020B0604020202020204" pitchFamily="34" charset="0"/>
              </a:rPr>
              <a:t>руководствуется </a:t>
            </a:r>
            <a:r>
              <a:rPr lang="ru-RU" sz="16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Конституцией</a:t>
            </a:r>
            <a:r>
              <a:rPr lang="ru-RU" sz="1600" b="0" i="0" strike="noStrike" dirty="0">
                <a:effectLst/>
                <a:latin typeface="Arial" panose="020B0604020202020204" pitchFamily="34" charset="0"/>
                <a:cs typeface="Arial" panose="020B0604020202020204" pitchFamily="34" charset="0"/>
              </a:rPr>
              <a:t> </a:t>
            </a:r>
            <a:r>
              <a:rPr lang="ru-RU" sz="1600" b="0" i="0" u="none" strike="noStrike" dirty="0">
                <a:solidFill>
                  <a:srgbClr val="000000"/>
                </a:solidFill>
                <a:effectLst/>
                <a:latin typeface="Arial" panose="020B0604020202020204" pitchFamily="34" charset="0"/>
                <a:cs typeface="Arial" panose="020B0604020202020204" pitchFamily="34" charset="0"/>
              </a:rPr>
              <a:t>Республики Казахстан, настоящим Законом, другими законами Республики Казахстан, актами Президента Республики Казахстан и международными договорами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0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353D6CF-2AD0-43AE-A8EF-1AC4A4CB52E1}"/>
              </a:ext>
            </a:extLst>
          </p:cNvPr>
          <p:cNvPicPr>
            <a:picLocks noChangeAspect="1"/>
          </p:cNvPicPr>
          <p:nvPr/>
        </p:nvPicPr>
        <p:blipFill>
          <a:blip r:embed="rId2"/>
          <a:stretch>
            <a:fillRect/>
          </a:stretch>
        </p:blipFill>
        <p:spPr>
          <a:xfrm>
            <a:off x="0" y="1321957"/>
            <a:ext cx="5328366" cy="4462659"/>
          </a:xfrm>
          <a:prstGeom prst="rect">
            <a:avLst/>
          </a:prstGeom>
        </p:spPr>
      </p:pic>
      <p:sp>
        <p:nvSpPr>
          <p:cNvPr id="4" name="TextBox 3">
            <a:extLst>
              <a:ext uri="{FF2B5EF4-FFF2-40B4-BE49-F238E27FC236}">
                <a16:creationId xmlns:a16="http://schemas.microsoft.com/office/drawing/2014/main" id="{2DBF8F46-B93D-46E4-9069-650CBA563316}"/>
              </a:ext>
            </a:extLst>
          </p:cNvPr>
          <p:cNvSpPr txBox="1"/>
          <p:nvPr/>
        </p:nvSpPr>
        <p:spPr>
          <a:xfrm>
            <a:off x="2186126" y="124288"/>
            <a:ext cx="9053004"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
        <p:nvSpPr>
          <p:cNvPr id="6" name="TextBox 5">
            <a:extLst>
              <a:ext uri="{FF2B5EF4-FFF2-40B4-BE49-F238E27FC236}">
                <a16:creationId xmlns:a16="http://schemas.microsoft.com/office/drawing/2014/main" id="{C4BDD591-8AB1-4F22-8813-096B4221866E}"/>
              </a:ext>
            </a:extLst>
          </p:cNvPr>
          <p:cNvSpPr txBox="1"/>
          <p:nvPr/>
        </p:nvSpPr>
        <p:spPr>
          <a:xfrm>
            <a:off x="5790460" y="1429627"/>
            <a:ext cx="6094520" cy="4247317"/>
          </a:xfrm>
          <a:prstGeom prst="rect">
            <a:avLst/>
          </a:prstGeom>
          <a:noFill/>
        </p:spPr>
        <p:txBody>
          <a:bodyPr wrap="square">
            <a:spAutoFit/>
          </a:bodyPr>
          <a:lstStyle/>
          <a:p>
            <a:pPr indent="254000" algn="ctr" fontAlgn="base">
              <a:spcAft>
                <a:spcPts val="0"/>
              </a:spcAft>
            </a:pPr>
            <a:r>
              <a:rPr lang="ru-RU" b="0" i="1" dirty="0">
                <a:solidFill>
                  <a:srgbClr val="000000"/>
                </a:solidFill>
                <a:effectLst/>
                <a:latin typeface="Arial" panose="020B0604020202020204" pitchFamily="34" charset="0"/>
                <a:cs typeface="Arial" panose="020B0604020202020204" pitchFamily="34" charset="0"/>
              </a:rPr>
              <a:t>Основной целью Национального Банка Казахстана является обеспечение стабильности цен в Республике Казахстан.</a:t>
            </a:r>
          </a:p>
          <a:p>
            <a:pPr indent="254000" algn="ctr" fontAlgn="base">
              <a:spcAft>
                <a:spcPts val="0"/>
              </a:spcAft>
            </a:pPr>
            <a:endParaRPr lang="ru-RU" i="1" dirty="0">
              <a:solidFill>
                <a:srgbClr val="000000"/>
              </a:solidFill>
              <a:latin typeface="Arial" panose="020B0604020202020204" pitchFamily="34" charset="0"/>
              <a:cs typeface="Arial" panose="020B0604020202020204" pitchFamily="34" charset="0"/>
            </a:endParaRPr>
          </a:p>
          <a:p>
            <a:pPr indent="254000" algn="ctr" fontAlgn="base">
              <a:spcAft>
                <a:spcPts val="0"/>
              </a:spcAft>
            </a:pPr>
            <a:endParaRPr lang="ru-RU" b="0" i="1"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b="0" i="0" dirty="0">
                <a:solidFill>
                  <a:srgbClr val="000000"/>
                </a:solidFill>
                <a:effectLst/>
                <a:latin typeface="Arial" panose="020B0604020202020204" pitchFamily="34" charset="0"/>
                <a:cs typeface="Arial" panose="020B0604020202020204" pitchFamily="34" charset="0"/>
              </a:rPr>
              <a:t>Для реализации основной цели на Национальный Банк Казахстана возлагаются следующие задачи:</a:t>
            </a:r>
          </a:p>
          <a:p>
            <a:pPr indent="254000" algn="just" fontAlgn="base">
              <a:spcAft>
                <a:spcPts val="0"/>
              </a:spcAft>
            </a:pPr>
            <a:r>
              <a:rPr lang="ru-RU" b="0" i="0" dirty="0">
                <a:solidFill>
                  <a:srgbClr val="000000"/>
                </a:solidFill>
                <a:effectLst/>
                <a:latin typeface="Arial" panose="020B0604020202020204" pitchFamily="34" charset="0"/>
                <a:cs typeface="Arial" panose="020B0604020202020204" pitchFamily="34" charset="0"/>
              </a:rPr>
              <a:t>1) разработка и проведение денежно-кредитной политики государства;</a:t>
            </a:r>
          </a:p>
          <a:p>
            <a:pPr indent="254000" algn="just" fontAlgn="base">
              <a:spcAft>
                <a:spcPts val="0"/>
              </a:spcAft>
            </a:pPr>
            <a:r>
              <a:rPr lang="ru-RU" b="0" i="0" dirty="0">
                <a:solidFill>
                  <a:srgbClr val="000000"/>
                </a:solidFill>
                <a:effectLst/>
                <a:latin typeface="Arial" panose="020B0604020202020204" pitchFamily="34" charset="0"/>
                <a:cs typeface="Arial" panose="020B0604020202020204" pitchFamily="34" charset="0"/>
              </a:rPr>
              <a:t>2) обеспечение функционирования платежных систем;</a:t>
            </a:r>
          </a:p>
          <a:p>
            <a:pPr indent="254000" algn="just" fontAlgn="base">
              <a:spcAft>
                <a:spcPts val="0"/>
              </a:spcAft>
            </a:pPr>
            <a:r>
              <a:rPr lang="ru-RU" b="0" i="0" dirty="0">
                <a:solidFill>
                  <a:srgbClr val="000000"/>
                </a:solidFill>
                <a:effectLst/>
                <a:latin typeface="Arial" panose="020B0604020202020204" pitchFamily="34" charset="0"/>
                <a:cs typeface="Arial" panose="020B0604020202020204" pitchFamily="34" charset="0"/>
              </a:rPr>
              <a:t>3) осуществление валютного регулирования и валютного контроля;</a:t>
            </a:r>
          </a:p>
          <a:p>
            <a:pPr indent="254000" algn="just" fontAlgn="base">
              <a:spcAft>
                <a:spcPts val="0"/>
              </a:spcAft>
            </a:pPr>
            <a:r>
              <a:rPr lang="ru-RU" b="0" i="0" u="none" strike="noStrike" dirty="0">
                <a:solidFill>
                  <a:srgbClr val="000000"/>
                </a:solidFill>
                <a:effectLst/>
                <a:latin typeface="Arial" panose="020B0604020202020204" pitchFamily="34" charset="0"/>
                <a:cs typeface="Arial" panose="020B0604020202020204" pitchFamily="34" charset="0"/>
              </a:rPr>
              <a:t>4) содействие обеспечению стабильности финансовой системы;</a:t>
            </a:r>
            <a:endParaRPr lang="ru-RU"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86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49CE0-E3BB-4A48-82CC-EB52C2159B9F}"/>
              </a:ext>
            </a:extLst>
          </p:cNvPr>
          <p:cNvSpPr txBox="1"/>
          <p:nvPr/>
        </p:nvSpPr>
        <p:spPr>
          <a:xfrm>
            <a:off x="961008" y="674702"/>
            <a:ext cx="10464554" cy="6001643"/>
          </a:xfrm>
          <a:prstGeom prst="rect">
            <a:avLst/>
          </a:prstGeom>
          <a:noFill/>
        </p:spPr>
        <p:txBody>
          <a:bodyPr wrap="square">
            <a:spAutoFit/>
          </a:bodyPr>
          <a:lstStyle/>
          <a:p>
            <a:pPr indent="254000" algn="ctr" fontAlgn="base">
              <a:spcAft>
                <a:spcPts val="0"/>
              </a:spcAft>
            </a:pPr>
            <a:r>
              <a:rPr lang="ru-RU" sz="1600" b="1" i="1"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как орган валютного регулирования и валютного контроля:</a:t>
            </a:r>
          </a:p>
          <a:p>
            <a:pPr indent="254000" algn="ctr" fontAlgn="base">
              <a:spcAft>
                <a:spcPts val="0"/>
              </a:spcAft>
            </a:pPr>
            <a:endParaRPr lang="ru-RU" sz="1600" b="1" i="1"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1) определяет порядок обращения валютных ценностей в Республике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2) определяет </a:t>
            </a:r>
            <a:r>
              <a:rPr lang="ru-RU" sz="1600" b="0" i="0" u="sng" dirty="0">
                <a:solidFill>
                  <a:srgbClr val="333399"/>
                </a:solidFill>
                <a:effectLst/>
                <a:latin typeface="Arial" panose="020B0604020202020204" pitchFamily="34" charset="0"/>
                <a:cs typeface="Arial" panose="020B0604020202020204" pitchFamily="34" charset="0"/>
                <a:hlinkClick r:id="rId2" tooltip="Постановление Правления Национального Банка Республики Казахстан от 30 марта 2019 года № 40 «Об утверждении Правил осуществления валютных операций в Республике Казахстан» (с изменениями и дополнениями по состоянию на 20.07.2020 г.)"/>
              </a:rPr>
              <a:t>порядок</a:t>
            </a:r>
            <a:r>
              <a:rPr lang="ru-RU" sz="1600" b="0" i="0" u="none" strike="noStrike" dirty="0">
                <a:solidFill>
                  <a:srgbClr val="000000"/>
                </a:solidFill>
                <a:effectLst/>
                <a:latin typeface="Arial" panose="020B0604020202020204" pitchFamily="34" charset="0"/>
                <a:cs typeface="Arial" panose="020B0604020202020204" pitchFamily="34" charset="0"/>
              </a:rPr>
              <a:t> осуществления валютных операций в Республике Казахстан, включая порядок покупки и продажи иностранной валюты на внутреннем валютном рынке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algn="just" fontAlgn="base">
              <a:spcAft>
                <a:spcPts val="0"/>
              </a:spcAft>
            </a:pPr>
            <a:r>
              <a:rPr lang="ru-RU" sz="1600" b="0" i="1" dirty="0">
                <a:solidFill>
                  <a:srgbClr val="FF0000"/>
                </a:solidFill>
                <a:effectLst/>
                <a:latin typeface="Arial" panose="020B0604020202020204" pitchFamily="34" charset="0"/>
                <a:cs typeface="Arial" panose="020B0604020202020204" pitchFamily="34" charset="0"/>
              </a:rPr>
              <a:t>В подпункт 3 внесены изменения в соответствии с </a:t>
            </a:r>
            <a:r>
              <a:rPr lang="ru-RU" sz="1600" b="0" i="1" u="sng" dirty="0">
                <a:solidFill>
                  <a:srgbClr val="333399"/>
                </a:solidFill>
                <a:effectLst/>
                <a:latin typeface="Arial" panose="020B0604020202020204" pitchFamily="34" charset="0"/>
                <a:cs typeface="Arial" panose="020B0604020202020204" pitchFamily="34" charset="0"/>
                <a:hlinkClick r:id="rId3"/>
              </a:rPr>
              <a:t>Законом</a:t>
            </a:r>
            <a:r>
              <a:rPr lang="ru-RU" sz="1600" b="0" i="1" dirty="0">
                <a:solidFill>
                  <a:srgbClr val="FF0000"/>
                </a:solidFill>
                <a:effectLst/>
                <a:latin typeface="Arial" panose="020B0604020202020204" pitchFamily="34" charset="0"/>
                <a:cs typeface="Arial" panose="020B0604020202020204" pitchFamily="34" charset="0"/>
              </a:rPr>
              <a:t> РК от 03.07.19 г. № 262-VI (введены в действие с 1 января 2020 г.) (</a:t>
            </a:r>
            <a:r>
              <a:rPr lang="ru-RU" sz="1600" b="0" i="1" u="sng" dirty="0">
                <a:solidFill>
                  <a:srgbClr val="333399"/>
                </a:solidFill>
                <a:effectLst/>
                <a:latin typeface="Arial" panose="020B0604020202020204" pitchFamily="34" charset="0"/>
                <a:cs typeface="Arial" panose="020B0604020202020204" pitchFamily="34" charset="0"/>
                <a:hlinkClick r:id="rId4"/>
              </a:rPr>
              <a:t>см. стар. ред.</a:t>
            </a:r>
            <a:r>
              <a:rPr lang="ru-RU" sz="1600" b="0" i="1" dirty="0">
                <a:solidFill>
                  <a:srgbClr val="FF0000"/>
                </a:solidFill>
                <a:effectLst/>
                <a:latin typeface="Arial" panose="020B0604020202020204" pitchFamily="34" charset="0"/>
                <a:cs typeface="Arial" panose="020B0604020202020204" pitchFamily="34" charset="0"/>
              </a:rPr>
              <a:t>)</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3) устанавливает квалификационные требования к деятельности по осуществлению обменных операций с наличной иностранной валютой исключительно через обменные пункты;</a:t>
            </a:r>
            <a:endParaRPr lang="ru-RU" sz="1600" b="0" i="0" dirty="0">
              <a:solidFill>
                <a:srgbClr val="000000"/>
              </a:solidFill>
              <a:effectLst/>
              <a:latin typeface="Arial" panose="020B0604020202020204" pitchFamily="34" charset="0"/>
              <a:cs typeface="Arial" panose="020B0604020202020204" pitchFamily="34" charset="0"/>
            </a:endParaRPr>
          </a:p>
          <a:p>
            <a:pPr algn="just" fontAlgn="base">
              <a:spcAft>
                <a:spcPts val="0"/>
              </a:spcAft>
            </a:pPr>
            <a:r>
              <a:rPr lang="ru-RU" sz="1600" b="0" i="1" dirty="0">
                <a:solidFill>
                  <a:srgbClr val="FF0000"/>
                </a:solidFill>
                <a:effectLst/>
                <a:latin typeface="Arial" panose="020B0604020202020204" pitchFamily="34" charset="0"/>
                <a:cs typeface="Arial" panose="020B0604020202020204" pitchFamily="34" charset="0"/>
              </a:rPr>
              <a:t>В подпункт 4 внесены изменения в соответствии с </a:t>
            </a:r>
            <a:r>
              <a:rPr lang="ru-RU" sz="1600" b="0" i="1" u="sng" dirty="0">
                <a:solidFill>
                  <a:srgbClr val="333399"/>
                </a:solidFill>
                <a:effectLst/>
                <a:latin typeface="Arial" panose="020B0604020202020204" pitchFamily="34" charset="0"/>
                <a:cs typeface="Arial" panose="020B0604020202020204" pitchFamily="34" charset="0"/>
                <a:hlinkClick r:id="rId3"/>
              </a:rPr>
              <a:t>Законом</a:t>
            </a:r>
            <a:r>
              <a:rPr lang="ru-RU" sz="1600" b="0" i="1" dirty="0">
                <a:solidFill>
                  <a:srgbClr val="FF0000"/>
                </a:solidFill>
                <a:effectLst/>
                <a:latin typeface="Arial" panose="020B0604020202020204" pitchFamily="34" charset="0"/>
                <a:cs typeface="Arial" panose="020B0604020202020204" pitchFamily="34" charset="0"/>
              </a:rPr>
              <a:t> РК от 03.07.19 г. № 262-VI (введены в действие с 1 января 2020 г.) (</a:t>
            </a:r>
            <a:r>
              <a:rPr lang="ru-RU" sz="1600" b="0" i="1" u="sng" dirty="0">
                <a:solidFill>
                  <a:srgbClr val="333399"/>
                </a:solidFill>
                <a:effectLst/>
                <a:latin typeface="Arial" panose="020B0604020202020204" pitchFamily="34" charset="0"/>
                <a:cs typeface="Arial" panose="020B0604020202020204" pitchFamily="34" charset="0"/>
                <a:hlinkClick r:id="rId4"/>
              </a:rPr>
              <a:t>см. стар. ред.</a:t>
            </a:r>
            <a:r>
              <a:rPr lang="ru-RU" sz="1600" b="0" i="1" dirty="0">
                <a:solidFill>
                  <a:srgbClr val="FF0000"/>
                </a:solidFill>
                <a:effectLst/>
                <a:latin typeface="Arial" panose="020B0604020202020204" pitchFamily="34" charset="0"/>
                <a:cs typeface="Arial" panose="020B0604020202020204" pitchFamily="34" charset="0"/>
              </a:rPr>
              <a:t>)</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4) определяет порядок лицензирования юридических лиц, осуществляющих деятельность исключительно через обменные пункты, и выдает лицензии и (или) приложения к лицензии на обменные операции с наличной иностранной валютой таким юридическим лицам;</a:t>
            </a:r>
            <a:endParaRPr lang="ru-RU" sz="1600" b="0" i="0" dirty="0">
              <a:solidFill>
                <a:srgbClr val="000000"/>
              </a:solidFill>
              <a:effectLst/>
              <a:latin typeface="Arial" panose="020B0604020202020204" pitchFamily="34" charset="0"/>
              <a:cs typeface="Arial" panose="020B0604020202020204" pitchFamily="34" charset="0"/>
            </a:endParaRPr>
          </a:p>
          <a:p>
            <a:pPr algn="just" fontAlgn="base">
              <a:spcAft>
                <a:spcPts val="0"/>
              </a:spcAft>
            </a:pPr>
            <a:r>
              <a:rPr lang="ru-RU" sz="1600" b="0" i="1" dirty="0">
                <a:solidFill>
                  <a:srgbClr val="FF0000"/>
                </a:solidFill>
                <a:effectLst/>
                <a:latin typeface="Arial" panose="020B0604020202020204" pitchFamily="34" charset="0"/>
                <a:cs typeface="Arial" panose="020B0604020202020204" pitchFamily="34" charset="0"/>
              </a:rPr>
              <a:t>В подпункт 5 внесены изменения в соответствии с </a:t>
            </a:r>
            <a:r>
              <a:rPr lang="ru-RU" sz="1600" b="0" i="1" u="sng" dirty="0">
                <a:solidFill>
                  <a:srgbClr val="333399"/>
                </a:solidFill>
                <a:effectLst/>
                <a:latin typeface="Arial" panose="020B0604020202020204" pitchFamily="34" charset="0"/>
                <a:cs typeface="Arial" panose="020B0604020202020204" pitchFamily="34" charset="0"/>
                <a:hlinkClick r:id="rId3"/>
              </a:rPr>
              <a:t>Законом</a:t>
            </a:r>
            <a:r>
              <a:rPr lang="ru-RU" sz="1600" b="0" i="1" dirty="0">
                <a:solidFill>
                  <a:srgbClr val="FF0000"/>
                </a:solidFill>
                <a:effectLst/>
                <a:latin typeface="Arial" panose="020B0604020202020204" pitchFamily="34" charset="0"/>
                <a:cs typeface="Arial" panose="020B0604020202020204" pitchFamily="34" charset="0"/>
              </a:rPr>
              <a:t> РК от 03.07.19 г. № 262-VI (введены в действие с 1 января 2020 г.) (</a:t>
            </a:r>
            <a:r>
              <a:rPr lang="ru-RU" sz="1600" b="0" i="1" u="sng" dirty="0">
                <a:solidFill>
                  <a:srgbClr val="333399"/>
                </a:solidFill>
                <a:effectLst/>
                <a:latin typeface="Arial" panose="020B0604020202020204" pitchFamily="34" charset="0"/>
                <a:cs typeface="Arial" panose="020B0604020202020204" pitchFamily="34" charset="0"/>
                <a:hlinkClick r:id="rId4"/>
              </a:rPr>
              <a:t>см. стар. ред.</a:t>
            </a:r>
            <a:r>
              <a:rPr lang="ru-RU" sz="1600" b="0" i="1" dirty="0">
                <a:solidFill>
                  <a:srgbClr val="FF0000"/>
                </a:solidFill>
                <a:effectLst/>
                <a:latin typeface="Arial" panose="020B0604020202020204" pitchFamily="34" charset="0"/>
                <a:cs typeface="Arial" panose="020B0604020202020204" pitchFamily="34" charset="0"/>
              </a:rPr>
              <a:t>)</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5) определяет </a:t>
            </a:r>
            <a:r>
              <a:rPr lang="ru-RU" sz="1600" b="0" i="0" u="sng" dirty="0">
                <a:solidFill>
                  <a:srgbClr val="333399"/>
                </a:solidFill>
                <a:effectLst/>
                <a:latin typeface="Arial" panose="020B0604020202020204" pitchFamily="34" charset="0"/>
                <a:cs typeface="Arial" panose="020B0604020202020204" pitchFamily="34" charset="0"/>
                <a:hlinkClick r:id="rId5"/>
              </a:rPr>
              <a:t>порядок</a:t>
            </a:r>
            <a:r>
              <a:rPr lang="ru-RU" sz="1600" b="0" i="0" u="none" strike="noStrike" dirty="0">
                <a:solidFill>
                  <a:srgbClr val="000000"/>
                </a:solidFill>
                <a:effectLst/>
                <a:latin typeface="Arial" panose="020B0604020202020204" pitchFamily="34" charset="0"/>
                <a:cs typeface="Arial" panose="020B0604020202020204" pitchFamily="34" charset="0"/>
              </a:rPr>
              <a:t> осуществления обменных операций с наличной иностранной валютой, включая порядок открытия обменных пунктов и установления пределов отклонения курсов покупки от курсов продажи наличной иностранной валюты за национальную валюту;</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6) определяет </a:t>
            </a:r>
            <a:r>
              <a:rPr lang="ru-RU" sz="1600" b="0" i="0" u="sng" dirty="0">
                <a:solidFill>
                  <a:srgbClr val="333399"/>
                </a:solidFill>
                <a:effectLst/>
                <a:latin typeface="Arial" panose="020B0604020202020204" pitchFamily="34" charset="0"/>
                <a:cs typeface="Arial" panose="020B0604020202020204" pitchFamily="34" charset="0"/>
                <a:hlinkClick r:id="rId6"/>
              </a:rPr>
              <a:t>порядок</a:t>
            </a:r>
            <a:r>
              <a:rPr lang="ru-RU" sz="1600" b="0" i="0" u="none" strike="noStrike" dirty="0">
                <a:solidFill>
                  <a:srgbClr val="000000"/>
                </a:solidFill>
                <a:effectLst/>
                <a:latin typeface="Arial" panose="020B0604020202020204" pitchFamily="34" charset="0"/>
                <a:cs typeface="Arial" panose="020B0604020202020204" pitchFamily="34" charset="0"/>
              </a:rPr>
              <a:t> мониторинга валютных операций и представления информации по валютным операциям и счетам резидентов Республики Казахстан в иностранных банках, включая порядок учетной регистрации валютных договоров по движению капитала, уведомления о проведенных валютных операциях и о счетах резидентов Республики Казахстан в иностранных банках и представления информации для целей мониторинга валютных операций;</a:t>
            </a:r>
            <a:endParaRPr lang="ru-RU" sz="1600"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AF7934-0AAC-42B0-BBF7-82E52E00A938}"/>
              </a:ext>
            </a:extLst>
          </p:cNvPr>
          <p:cNvSpPr txBox="1"/>
          <p:nvPr/>
        </p:nvSpPr>
        <p:spPr>
          <a:xfrm>
            <a:off x="1831020" y="62144"/>
            <a:ext cx="8999738"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Tree>
    <p:extLst>
      <p:ext uri="{BB962C8B-B14F-4D97-AF65-F5344CB8AC3E}">
        <p14:creationId xmlns:p14="http://schemas.microsoft.com/office/powerpoint/2010/main" val="11437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F7D316-A9CF-411E-9C79-84C17F5A3D54}"/>
              </a:ext>
            </a:extLst>
          </p:cNvPr>
          <p:cNvSpPr txBox="1"/>
          <p:nvPr/>
        </p:nvSpPr>
        <p:spPr>
          <a:xfrm>
            <a:off x="1056443" y="1482571"/>
            <a:ext cx="10253708" cy="4987744"/>
          </a:xfrm>
          <a:prstGeom prst="rect">
            <a:avLst/>
          </a:prstGeom>
          <a:noFill/>
        </p:spPr>
        <p:txBody>
          <a:bodyPr wrap="square">
            <a:spAutoFit/>
          </a:bodyPr>
          <a:lstStyle/>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7) определяет </a:t>
            </a:r>
            <a:r>
              <a:rPr lang="ru-RU" sz="1600" b="0" i="0" u="sng" dirty="0">
                <a:solidFill>
                  <a:srgbClr val="333399"/>
                </a:solidFill>
                <a:effectLst/>
                <a:latin typeface="Arial" panose="020B0604020202020204" pitchFamily="34" charset="0"/>
                <a:cs typeface="Arial" panose="020B0604020202020204" pitchFamily="34" charset="0"/>
                <a:hlinkClick r:id="rId2"/>
              </a:rPr>
              <a:t>порядок</a:t>
            </a:r>
            <a:r>
              <a:rPr lang="ru-RU" sz="1600" b="0" i="0" u="none" strike="noStrike" dirty="0">
                <a:solidFill>
                  <a:srgbClr val="000000"/>
                </a:solidFill>
                <a:effectLst/>
                <a:latin typeface="Arial" panose="020B0604020202020204" pitchFamily="34" charset="0"/>
                <a:cs typeface="Arial" panose="020B0604020202020204" pitchFamily="34" charset="0"/>
              </a:rPr>
              <a:t> осуществления экспортно-импортного валютного контроля в целях обеспечения выполнения резидентами Республики Казахстан требования репатриации;</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8) выдает специальные разрешения на проведение валютных операций в рамках специального валютного режима;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9) определяет по согласованию с государственными органами в соответствии с их компетенцией порядок и формы учета и отчетности по валютным операциям, обязательные для исполнения резидентами Республики Казахстан и нерезидентами Республики Казахстан в Республике Казахстан, а также порядок и сроки представления отчетности агентами валютного контроля;</a:t>
            </a:r>
            <a:endParaRPr lang="ru-RU" sz="1600" b="0" i="0" dirty="0">
              <a:solidFill>
                <a:srgbClr val="000000"/>
              </a:solidFill>
              <a:effectLst/>
              <a:latin typeface="Arial" panose="020B0604020202020204" pitchFamily="34" charset="0"/>
              <a:cs typeface="Arial" panose="020B0604020202020204" pitchFamily="34" charset="0"/>
            </a:endParaRPr>
          </a:p>
          <a:p>
            <a:pPr algn="just" fontAlgn="base">
              <a:spcAft>
                <a:spcPts val="0"/>
              </a:spcAft>
            </a:pPr>
            <a:r>
              <a:rPr lang="ru-RU" sz="1600" b="0" i="1" dirty="0">
                <a:solidFill>
                  <a:srgbClr val="FF0000"/>
                </a:solidFill>
                <a:effectLst/>
                <a:latin typeface="Arial" panose="020B0604020202020204" pitchFamily="34" charset="0"/>
                <a:cs typeface="Arial" panose="020B0604020202020204" pitchFamily="34" charset="0"/>
              </a:rPr>
              <a:t>Подпункт 10 изложен в редакции </a:t>
            </a:r>
            <a:r>
              <a:rPr lang="ru-RU" sz="1600" b="0" i="1" u="sng" dirty="0">
                <a:solidFill>
                  <a:srgbClr val="333399"/>
                </a:solidFill>
                <a:effectLst/>
                <a:latin typeface="Arial" panose="020B0604020202020204" pitchFamily="34" charset="0"/>
                <a:cs typeface="Arial" panose="020B0604020202020204" pitchFamily="34" charset="0"/>
                <a:hlinkClick r:id="rId3"/>
              </a:rPr>
              <a:t>Закона</a:t>
            </a:r>
            <a:r>
              <a:rPr lang="ru-RU" sz="1600" b="0" i="1" dirty="0">
                <a:solidFill>
                  <a:srgbClr val="FF0000"/>
                </a:solidFill>
                <a:effectLst/>
                <a:latin typeface="Arial" panose="020B0604020202020204" pitchFamily="34" charset="0"/>
                <a:cs typeface="Arial" panose="020B0604020202020204" pitchFamily="34" charset="0"/>
              </a:rPr>
              <a:t> РК от 03.07.19 г. № 262-VI (введено в действие с 1 января 2020 г.) (</a:t>
            </a:r>
            <a:r>
              <a:rPr lang="ru-RU" sz="1600" b="0" i="1" u="sng" dirty="0">
                <a:solidFill>
                  <a:srgbClr val="333399"/>
                </a:solidFill>
                <a:effectLst/>
                <a:latin typeface="Arial" panose="020B0604020202020204" pitchFamily="34" charset="0"/>
                <a:cs typeface="Arial" panose="020B0604020202020204" pitchFamily="34" charset="0"/>
                <a:hlinkClick r:id="rId4"/>
              </a:rPr>
              <a:t>см. стар. ред.</a:t>
            </a:r>
            <a:r>
              <a:rPr lang="ru-RU" sz="1600" b="0" i="1" dirty="0">
                <a:solidFill>
                  <a:srgbClr val="FF0000"/>
                </a:solidFill>
                <a:effectLst/>
                <a:latin typeface="Arial" panose="020B0604020202020204" pitchFamily="34" charset="0"/>
                <a:cs typeface="Arial" panose="020B0604020202020204" pitchFamily="34" charset="0"/>
              </a:rPr>
              <a:t>); </a:t>
            </a:r>
            <a:r>
              <a:rPr lang="ru-RU" sz="1600" b="0" i="1" u="sng" dirty="0">
                <a:solidFill>
                  <a:srgbClr val="333399"/>
                </a:solidFill>
                <a:effectLst/>
                <a:latin typeface="Arial" panose="020B0604020202020204" pitchFamily="34" charset="0"/>
                <a:cs typeface="Arial" panose="020B0604020202020204" pitchFamily="34" charset="0"/>
                <a:hlinkClick r:id="rId5"/>
              </a:rPr>
              <a:t>Закона</a:t>
            </a:r>
            <a:r>
              <a:rPr lang="ru-RU" sz="1600" b="0" i="1" dirty="0">
                <a:solidFill>
                  <a:srgbClr val="FF0000"/>
                </a:solidFill>
                <a:effectLst/>
                <a:latin typeface="Arial" panose="020B0604020202020204" pitchFamily="34" charset="0"/>
                <a:cs typeface="Arial" panose="020B0604020202020204" pitchFamily="34" charset="0"/>
              </a:rPr>
              <a:t> РК от 24.11.15 г. № 422-V (введено в действие с 16 декабря 2020 г.) (</a:t>
            </a:r>
            <a:r>
              <a:rPr lang="ru-RU" sz="1600" b="0" i="1" u="sng" dirty="0">
                <a:solidFill>
                  <a:srgbClr val="333399"/>
                </a:solidFill>
                <a:effectLst/>
                <a:latin typeface="Arial" panose="020B0604020202020204" pitchFamily="34" charset="0"/>
                <a:cs typeface="Arial" panose="020B0604020202020204" pitchFamily="34" charset="0"/>
                <a:hlinkClick r:id="rId6" tooltip="(СТАРАЯ РЕДАКЦИЯ) ЗАКОН РЕСПУБЛИКИ КАЗАХСТАН ОТ 30 МАРТА 1995 ГОДА № 21..."/>
              </a:rPr>
              <a:t>см. стар. ред.</a:t>
            </a:r>
            <a:r>
              <a:rPr lang="ru-RU" sz="1600" b="0" i="1" dirty="0">
                <a:solidFill>
                  <a:srgbClr val="FF0000"/>
                </a:solidFill>
                <a:effectLst/>
                <a:latin typeface="Arial" panose="020B0604020202020204" pitchFamily="34" charset="0"/>
                <a:cs typeface="Arial" panose="020B0604020202020204" pitchFamily="34" charset="0"/>
              </a:rPr>
              <a:t>)</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10) в случаях установления фактов нарушения уполномоченными банками, филиалами банков - нерезидентов Республики Казахстан и иными лицами валютного законодательства Республики Казахстан применяет ограниченные меры воздействия, меры надзорного реагирования и санкции в соответствии с валютным </a:t>
            </a:r>
            <a:r>
              <a:rPr lang="ru-RU" sz="1600" b="0" i="0" u="sng" dirty="0">
                <a:solidFill>
                  <a:srgbClr val="333399"/>
                </a:solidFill>
                <a:effectLst/>
                <a:latin typeface="Arial" panose="020B0604020202020204" pitchFamily="34" charset="0"/>
                <a:cs typeface="Arial" panose="020B0604020202020204" pitchFamily="34" charset="0"/>
                <a:hlinkClick r:id="rId7" tooltip="Закон Республики Казахстан от 2 июля 2018 года № 167-VI «О валютном регулировании и валютном контроле» (с изменениями и дополнениями по состоянию на 01.01.2020 г.)"/>
              </a:rPr>
              <a:t>законодательством</a:t>
            </a:r>
            <a:r>
              <a:rPr lang="ru-RU" sz="1600" b="0" i="0" dirty="0">
                <a:solidFill>
                  <a:srgbClr val="000000"/>
                </a:solidFill>
                <a:effectLst/>
                <a:latin typeface="Arial" panose="020B0604020202020204" pitchFamily="34" charset="0"/>
                <a:cs typeface="Arial" panose="020B0604020202020204" pitchFamily="34" charset="0"/>
              </a:rPr>
              <a:t> Республики Казахстан.</a:t>
            </a: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вправе выполнять иные функции в области валютного регулирования и валютного контроля в соответствии с настоящим Законом, иными законами Республики Казахстан и актами Президента Республики Казахстан.</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800" b="0" i="0" u="none" strike="noStrike" dirty="0">
                <a:solidFill>
                  <a:srgbClr val="000000"/>
                </a:solidFill>
                <a:effectLst/>
                <a:latin typeface="Arial" panose="020B0604020202020204" pitchFamily="34" charset="0"/>
                <a:cs typeface="Arial" panose="020B0604020202020204" pitchFamily="34" charset="0"/>
              </a:rPr>
              <a:t> </a:t>
            </a:r>
            <a:endParaRPr lang="ru-RU" sz="1800"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88036-C9F9-4D4F-9819-3B6FE7CFE606}"/>
              </a:ext>
            </a:extLst>
          </p:cNvPr>
          <p:cNvSpPr txBox="1"/>
          <p:nvPr/>
        </p:nvSpPr>
        <p:spPr>
          <a:xfrm>
            <a:off x="1813264" y="301840"/>
            <a:ext cx="9061882"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Tree>
    <p:extLst>
      <p:ext uri="{BB962C8B-B14F-4D97-AF65-F5344CB8AC3E}">
        <p14:creationId xmlns:p14="http://schemas.microsoft.com/office/powerpoint/2010/main" val="42299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6A04B1-1D8E-4862-8203-F4B872E3B09B}"/>
              </a:ext>
            </a:extLst>
          </p:cNvPr>
          <p:cNvSpPr txBox="1"/>
          <p:nvPr/>
        </p:nvSpPr>
        <p:spPr>
          <a:xfrm>
            <a:off x="1813264" y="150921"/>
            <a:ext cx="8902084"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
        <p:nvSpPr>
          <p:cNvPr id="5" name="TextBox 4">
            <a:extLst>
              <a:ext uri="{FF2B5EF4-FFF2-40B4-BE49-F238E27FC236}">
                <a16:creationId xmlns:a16="http://schemas.microsoft.com/office/drawing/2014/main" id="{B01ED29F-8221-4B58-A559-8C2BA3D62EDF}"/>
              </a:ext>
            </a:extLst>
          </p:cNvPr>
          <p:cNvSpPr txBox="1"/>
          <p:nvPr/>
        </p:nvSpPr>
        <p:spPr>
          <a:xfrm>
            <a:off x="547456" y="877695"/>
            <a:ext cx="11097087" cy="5755422"/>
          </a:xfrm>
          <a:prstGeom prst="rect">
            <a:avLst/>
          </a:prstGeom>
          <a:noFill/>
        </p:spPr>
        <p:txBody>
          <a:bodyPr wrap="square">
            <a:spAutoFit/>
          </a:bodyPr>
          <a:lstStyle/>
          <a:p>
            <a:pPr indent="254000" algn="ctr" fontAlgn="base">
              <a:spcAft>
                <a:spcPts val="0"/>
              </a:spcAft>
            </a:pPr>
            <a:r>
              <a:rPr lang="ru-RU" sz="1600" b="1" i="1" u="none" strike="noStrike" dirty="0">
                <a:solidFill>
                  <a:srgbClr val="000000"/>
                </a:solidFill>
                <a:effectLst/>
                <a:latin typeface="Arial" panose="020B0604020202020204" pitchFamily="34" charset="0"/>
                <a:cs typeface="Arial" panose="020B0604020202020204" pitchFamily="34" charset="0"/>
              </a:rPr>
              <a:t>Национальный Банк Казахстана проводит следующие операции с активами в иностранной валюте и драгоценных металлах:</a:t>
            </a:r>
          </a:p>
          <a:p>
            <a:pPr indent="254000" algn="ctr" fontAlgn="base">
              <a:spcAft>
                <a:spcPts val="0"/>
              </a:spcAft>
            </a:pPr>
            <a:endParaRPr lang="ru-RU" sz="1600" b="1" i="1"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покупает и продает иностранную валюту;</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проводит операции с ценными бумагами, выпущенными и гарантированными Правительством Республики Казахстан в иностранной валюте, правительствами иностранных государств или международными финансовыми организациями;</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открывает счета в банках Республики Казахстан, иностранных центральных банках, иностранных банках и других финансовых институтах, имеющих соответствующее право по законодательству государств, в которых они зарегистрированы, а также в международных финансовых организациях;</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открывает и ведет счета, действует как представитель или корреспондент для иностранного центрального банка, иностранных банков и других финансовых институтов, имеющих соответствующее право по законодательству государств, в которых они зарегистрированы, иностранных правительств и их агентов, а также международных финансовых организаций;</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осуществляет прием и хранение аффинированного золота, других драгоценных металлов;</a:t>
            </a:r>
          </a:p>
          <a:p>
            <a:pPr indent="254000" algn="just" fontAlgn="base">
              <a:spcAft>
                <a:spcPts val="0"/>
              </a:spcAft>
            </a:pPr>
            <a:r>
              <a:rPr lang="ru-RU" sz="1600" b="0" i="0" dirty="0">
                <a:solidFill>
                  <a:srgbClr val="000000"/>
                </a:solidFill>
                <a:effectLst/>
                <a:latin typeface="Arial" panose="020B0604020202020204" pitchFamily="34" charset="0"/>
                <a:cs typeface="Arial" panose="020B0604020202020204" pitchFamily="34" charset="0"/>
              </a:rPr>
              <a:t>проводит операции по покупке, продаже, размещению на хранение и депонированию аффинированного золота и других драгоценных металлов на внутреннем и внешнем рынках, в том числе по покупке аффинированного золота в рамках реализации приоритетного права государства;</a:t>
            </a:r>
          </a:p>
          <a:p>
            <a:pPr algn="just" fontAlgn="base">
              <a:spcAft>
                <a:spcPts val="0"/>
              </a:spcAft>
            </a:pPr>
            <a:r>
              <a:rPr lang="ru-RU" sz="1600" b="0" i="1" dirty="0">
                <a:solidFill>
                  <a:srgbClr val="FF0000"/>
                </a:solidFill>
                <a:effectLst/>
                <a:latin typeface="Arial" panose="020B0604020202020204" pitchFamily="34" charset="0"/>
                <a:cs typeface="Arial" panose="020B0604020202020204" pitchFamily="34" charset="0"/>
              </a:rPr>
              <a:t>См. </a:t>
            </a:r>
            <a:r>
              <a:rPr lang="ru-RU" sz="1600" b="0" i="1" u="sng" dirty="0">
                <a:solidFill>
                  <a:srgbClr val="333399"/>
                </a:solidFill>
                <a:effectLst/>
                <a:latin typeface="Arial" panose="020B0604020202020204" pitchFamily="34" charset="0"/>
                <a:cs typeface="Arial" panose="020B0604020202020204" pitchFamily="34" charset="0"/>
                <a:hlinkClick r:id="rId2" tooltip="Постановление Правления Национального Банка Республики Казахстан от 29 февраля 2016 года № 81 «Об утверждении Правил передачи на аффинаж лома и отходов драгоценных металлов, обращенных в собственность государства по отдельным основаниям, в слитки аффинированного золота и получения их после аффинажа» (с изменениями от 24.02.2020 г.)"/>
              </a:rPr>
              <a:t>Правила</a:t>
            </a:r>
            <a:r>
              <a:rPr lang="ru-RU" sz="1600" b="0" i="1" dirty="0">
                <a:solidFill>
                  <a:srgbClr val="FF0000"/>
                </a:solidFill>
                <a:effectLst/>
                <a:latin typeface="Arial" panose="020B0604020202020204" pitchFamily="34" charset="0"/>
                <a:cs typeface="Arial" panose="020B0604020202020204" pitchFamily="34" charset="0"/>
              </a:rPr>
              <a:t> передачи на аффинаж лома и отходов драгоценных металлов, обращенных в собственность государства по отдельным основаниям, в слитки аффинированного золота и получения их после аффинажа</a:t>
            </a:r>
            <a:endParaRPr lang="ru-RU" sz="1600" b="0" i="0" dirty="0">
              <a:solidFill>
                <a:srgbClr val="000000"/>
              </a:solidFill>
              <a:effectLst/>
              <a:latin typeface="Arial" panose="020B0604020202020204" pitchFamily="34" charset="0"/>
              <a:cs typeface="Arial" panose="020B0604020202020204" pitchFamily="34" charset="0"/>
            </a:endParaRPr>
          </a:p>
          <a:p>
            <a:pPr indent="254000" algn="just" fontAlgn="base">
              <a:spcAft>
                <a:spcPts val="0"/>
              </a:spcAft>
            </a:pPr>
            <a:r>
              <a:rPr lang="ru-RU" sz="1600" b="0" i="0" u="none" strike="noStrike" dirty="0">
                <a:solidFill>
                  <a:srgbClr val="000000"/>
                </a:solidFill>
                <a:effectLst/>
                <a:latin typeface="Arial" panose="020B0604020202020204" pitchFamily="34" charset="0"/>
                <a:cs typeface="Arial" panose="020B0604020202020204" pitchFamily="34" charset="0"/>
              </a:rPr>
              <a:t>в порядке, установленном </a:t>
            </a:r>
            <a:r>
              <a:rPr lang="ru-RU" sz="1600" b="0" i="0" u="sng" strike="noStrike" dirty="0">
                <a:solidFill>
                  <a:srgbClr val="333399"/>
                </a:solidFill>
                <a:effectLst/>
                <a:latin typeface="Arial" panose="020B0604020202020204" pitchFamily="34" charset="0"/>
                <a:cs typeface="Arial" panose="020B0604020202020204" pitchFamily="34" charset="0"/>
                <a:hlinkClick r:id="rId3" tooltip="Закон Республики Казахстан от 2 июля 2018 года № 167-VI «О валютном регулировании и валютном контроле» (с изменениями и дополнениями по состоянию на 01.01.2020 г.)"/>
              </a:rPr>
              <a:t>законодательством</a:t>
            </a:r>
            <a:r>
              <a:rPr lang="ru-RU" sz="1600" b="0" i="0" u="none" strike="noStrike" dirty="0">
                <a:solidFill>
                  <a:srgbClr val="000000"/>
                </a:solidFill>
                <a:effectLst/>
                <a:latin typeface="Arial" panose="020B0604020202020204" pitchFamily="34" charset="0"/>
                <a:cs typeface="Arial" panose="020B0604020202020204" pitchFamily="34" charset="0"/>
              </a:rPr>
              <a:t> Республики Казахстан, ввозит в Республику Казахстан активы в иностранной валюте и драгоценные металлы, а также вывозит их за рубеж для размещения на своих счетах в иностранных банках и специализированных финансовых организациях;</a:t>
            </a:r>
            <a:endParaRPr lang="ru-RU"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24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62D24-A9CE-41DC-A332-971BD46B081B}"/>
              </a:ext>
            </a:extLst>
          </p:cNvPr>
          <p:cNvSpPr txBox="1"/>
          <p:nvPr/>
        </p:nvSpPr>
        <p:spPr>
          <a:xfrm>
            <a:off x="1813263" y="239697"/>
            <a:ext cx="9079637" cy="523220"/>
          </a:xfrm>
          <a:prstGeom prst="rect">
            <a:avLst/>
          </a:prstGeom>
          <a:noFill/>
        </p:spPr>
        <p:txBody>
          <a:bodyPr wrap="square">
            <a:spAutoFit/>
          </a:bodyPr>
          <a:lstStyle/>
          <a:p>
            <a:pPr marL="342900" indent="-342900" algn="ctr">
              <a:buAutoNum type="arabicPeriod"/>
            </a:pPr>
            <a:r>
              <a:rPr lang="ru-RU" sz="2800" b="1" dirty="0">
                <a:solidFill>
                  <a:srgbClr val="0070C0"/>
                </a:solidFill>
                <a:latin typeface="Arial" panose="020B0604020202020204" pitchFamily="34" charset="0"/>
                <a:cs typeface="Arial" panose="020B0604020202020204" pitchFamily="34" charset="0"/>
              </a:rPr>
              <a:t>Деятельность НБРК на валютном рынке </a:t>
            </a:r>
          </a:p>
        </p:txBody>
      </p:sp>
      <p:sp>
        <p:nvSpPr>
          <p:cNvPr id="5" name="TextBox 4">
            <a:extLst>
              <a:ext uri="{FF2B5EF4-FFF2-40B4-BE49-F238E27FC236}">
                <a16:creationId xmlns:a16="http://schemas.microsoft.com/office/drawing/2014/main" id="{B80E066E-FB91-4D29-BB42-B7A003F30A4A}"/>
              </a:ext>
            </a:extLst>
          </p:cNvPr>
          <p:cNvSpPr txBox="1"/>
          <p:nvPr/>
        </p:nvSpPr>
        <p:spPr>
          <a:xfrm>
            <a:off x="831542" y="1464816"/>
            <a:ext cx="10528916" cy="4524315"/>
          </a:xfrm>
          <a:prstGeom prst="rect">
            <a:avLst/>
          </a:prstGeom>
          <a:noFill/>
        </p:spPr>
        <p:txBody>
          <a:bodyPr wrap="square">
            <a:spAutoFit/>
          </a:bodyPr>
          <a:lstStyle/>
          <a:p>
            <a:pPr indent="254000" fontAlgn="base">
              <a:spcAft>
                <a:spcPts val="0"/>
              </a:spcAft>
            </a:pPr>
            <a:r>
              <a:rPr lang="ru-RU" dirty="0">
                <a:latin typeface="Arial" panose="020B0604020202020204" pitchFamily="34" charset="0"/>
                <a:cs typeface="Arial" panose="020B0604020202020204" pitchFamily="34" charset="0"/>
              </a:rPr>
              <a:t>проводит операции с ценными бумагами</a:t>
            </a:r>
            <a:r>
              <a:rPr lang="ru-RU" b="0" i="0" strike="noStrike" dirty="0">
                <a:effectLst/>
                <a:latin typeface="Arial" panose="020B0604020202020204" pitchFamily="34" charset="0"/>
                <a:cs typeface="Arial" panose="020B0604020202020204" pitchFamily="34" charset="0"/>
              </a:rPr>
              <a:t>, требования к которым определяются Правлением Национального Банка Казахстана;</a:t>
            </a:r>
            <a:endParaRPr lang="ru-RU" b="0" i="0" dirty="0">
              <a:effectLst/>
              <a:latin typeface="Arial" panose="020B0604020202020204" pitchFamily="34" charset="0"/>
              <a:cs typeface="Arial" panose="020B0604020202020204" pitchFamily="34" charset="0"/>
            </a:endParaRPr>
          </a:p>
          <a:p>
            <a:pPr indent="254000" fontAlgn="base">
              <a:spcAft>
                <a:spcPts val="0"/>
              </a:spcAft>
            </a:pPr>
            <a:r>
              <a:rPr lang="ru-RU" b="0" i="0" strike="noStrike" dirty="0">
                <a:effectLst/>
                <a:latin typeface="Arial" panose="020B0604020202020204" pitchFamily="34" charset="0"/>
                <a:cs typeface="Arial" panose="020B0604020202020204" pitchFamily="34" charset="0"/>
              </a:rPr>
              <a:t>осуществляет операции с инструментами денежного рынка с </a:t>
            </a:r>
            <a:r>
              <a:rPr lang="ru-RU" b="0" i="0" strike="noStrike" dirty="0" err="1">
                <a:effectLst/>
                <a:latin typeface="Arial" panose="020B0604020202020204" pitchFamily="34" charset="0"/>
                <a:cs typeface="Arial" panose="020B0604020202020204" pitchFamily="34" charset="0"/>
              </a:rPr>
              <a:t>контрпартнерами</a:t>
            </a:r>
            <a:r>
              <a:rPr lang="ru-RU" b="0" i="0" strike="noStrike" dirty="0">
                <a:effectLst/>
                <a:latin typeface="Arial" panose="020B0604020202020204" pitchFamily="34" charset="0"/>
                <a:cs typeface="Arial" panose="020B0604020202020204" pitchFamily="34" charset="0"/>
              </a:rPr>
              <a:t>, имеющими кредитный рейтинг, минимальный уровень которого определяется Правлением Национального Банка Казахстана;</a:t>
            </a:r>
            <a:endParaRPr lang="ru-RU" b="0" i="0" dirty="0">
              <a:effectLst/>
              <a:latin typeface="Arial" panose="020B0604020202020204" pitchFamily="34" charset="0"/>
              <a:cs typeface="Arial" panose="020B0604020202020204" pitchFamily="34" charset="0"/>
            </a:endParaRPr>
          </a:p>
          <a:p>
            <a:pPr indent="254000" fontAlgn="base">
              <a:spcAft>
                <a:spcPts val="0"/>
              </a:spcAft>
            </a:pPr>
            <a:r>
              <a:rPr lang="ru-RU" b="0" i="0" strike="noStrike" dirty="0">
                <a:effectLst/>
                <a:latin typeface="Arial" panose="020B0604020202020204" pitchFamily="34" charset="0"/>
                <a:cs typeface="Arial" panose="020B0604020202020204" pitchFamily="34" charset="0"/>
              </a:rPr>
              <a:t>осуществляет операции с производными финансовыми инструментами в соответствии с </a:t>
            </a:r>
            <a:r>
              <a:rPr lang="ru-RU" dirty="0">
                <a:latin typeface="Arial" panose="020B0604020202020204" pitchFamily="34" charset="0"/>
                <a:cs typeface="Arial" panose="020B0604020202020204" pitchFamily="34" charset="0"/>
              </a:rPr>
              <a:t>нормативными правовыми актами</a:t>
            </a:r>
            <a:r>
              <a:rPr lang="ru-RU" b="0" i="0" strike="noStrike" dirty="0">
                <a:effectLst/>
                <a:latin typeface="Arial" panose="020B0604020202020204" pitchFamily="34" charset="0"/>
                <a:cs typeface="Arial" panose="020B0604020202020204" pitchFamily="34" charset="0"/>
              </a:rPr>
              <a:t> Национального Банка Казахстана;</a:t>
            </a:r>
            <a:endParaRPr lang="ru-RU" b="0" i="0" dirty="0">
              <a:effectLst/>
              <a:latin typeface="Arial" panose="020B0604020202020204" pitchFamily="34" charset="0"/>
              <a:cs typeface="Arial" panose="020B0604020202020204" pitchFamily="34" charset="0"/>
            </a:endParaRPr>
          </a:p>
          <a:p>
            <a:pPr indent="254000" fontAlgn="base">
              <a:spcAft>
                <a:spcPts val="0"/>
              </a:spcAft>
            </a:pPr>
            <a:r>
              <a:rPr lang="ru-RU" b="0" i="0" dirty="0">
                <a:effectLst/>
                <a:latin typeface="Arial" panose="020B0604020202020204" pitchFamily="34" charset="0"/>
                <a:cs typeface="Arial" panose="020B0604020202020204" pitchFamily="34" charset="0"/>
              </a:rPr>
              <a:t>открывает и ведет металлические счета клиентов;</a:t>
            </a:r>
          </a:p>
          <a:p>
            <a:pPr indent="254000" fontAlgn="base">
              <a:spcAft>
                <a:spcPts val="0"/>
              </a:spcAft>
            </a:pPr>
            <a:r>
              <a:rPr lang="ru-RU" b="0" i="0" strike="noStrike" dirty="0">
                <a:effectLst/>
                <a:latin typeface="Arial" panose="020B0604020202020204" pitchFamily="34" charset="0"/>
                <a:cs typeface="Arial" panose="020B0604020202020204" pitchFamily="34" charset="0"/>
              </a:rPr>
              <a:t>осуществляет другие операции по решению Правления Национального Банка Казахстана.</a:t>
            </a:r>
            <a:endParaRPr lang="ru-RU" b="0" i="0" dirty="0">
              <a:effectLst/>
              <a:latin typeface="Arial" panose="020B0604020202020204" pitchFamily="34" charset="0"/>
              <a:cs typeface="Arial" panose="020B0604020202020204" pitchFamily="34" charset="0"/>
            </a:endParaRPr>
          </a:p>
          <a:p>
            <a:pPr indent="254000" fontAlgn="base">
              <a:spcAft>
                <a:spcPts val="0"/>
              </a:spcAft>
            </a:pPr>
            <a:r>
              <a:rPr lang="ru-RU" b="0" i="0" strike="noStrike" dirty="0">
                <a:effectLst/>
                <a:latin typeface="Arial" panose="020B0604020202020204" pitchFamily="34" charset="0"/>
                <a:cs typeface="Arial" panose="020B0604020202020204" pitchFamily="34" charset="0"/>
              </a:rPr>
              <a:t>Национальный Банк Казахстана осуществляет любые виды валютных операций без ограничений.</a:t>
            </a:r>
            <a:endParaRPr lang="ru-RU" b="0" i="0" dirty="0">
              <a:effectLst/>
              <a:latin typeface="Arial" panose="020B0604020202020204" pitchFamily="34" charset="0"/>
              <a:cs typeface="Arial" panose="020B0604020202020204" pitchFamily="34" charset="0"/>
            </a:endParaRPr>
          </a:p>
          <a:p>
            <a:pPr indent="254000" fontAlgn="base">
              <a:spcAft>
                <a:spcPts val="0"/>
              </a:spcAft>
            </a:pPr>
            <a:r>
              <a:rPr lang="ru-RU" b="0" i="0" strike="noStrike" dirty="0">
                <a:effectLst/>
                <a:latin typeface="Arial" panose="020B0604020202020204" pitchFamily="34" charset="0"/>
                <a:cs typeface="Arial" panose="020B0604020202020204" pitchFamily="34" charset="0"/>
              </a:rPr>
              <a:t>Для достижения цели и выполнения задач, предусмотренных настоящим Законом, Национальный Банк Казахстана осуществляет деятельность по управлению активами в иностранной валюте и драгоценных металлах, обеспечивая их сохранность, ликвидность и доходность в долгосрочной перспективе с учетом риска вложения активов и в соответствии с </a:t>
            </a:r>
            <a:r>
              <a:rPr lang="ru-RU" b="0" i="0" strike="noStrike" dirty="0">
                <a:effectLst/>
                <a:latin typeface="Arial" panose="020B0604020202020204" pitchFamily="34" charset="0"/>
                <a:cs typeface="Arial" panose="020B0604020202020204" pitchFamily="34" charset="0"/>
                <a:hlinkClick r:id="rId2" tooltip="Постановление Правления Национального Банка Республики Казахстан от 21 сентября 2012 года № 292 «Об основных принципах управления активами в иностранной валюте и драгоценных металлах»">
                  <a:extLst>
                    <a:ext uri="{A12FA001-AC4F-418D-AE19-62706E023703}">
                      <ahyp:hlinkClr xmlns:ahyp="http://schemas.microsoft.com/office/drawing/2018/hyperlinkcolor" val="tx"/>
                    </a:ext>
                  </a:extLst>
                </a:hlinkClick>
              </a:rPr>
              <a:t>основными принципами управлени</a:t>
            </a:r>
            <a:r>
              <a:rPr lang="ru-RU" b="0" i="0" strike="noStrike" dirty="0">
                <a:effectLst/>
                <a:latin typeface="Arial" panose="020B0604020202020204" pitchFamily="34" charset="0"/>
                <a:cs typeface="Arial" panose="020B0604020202020204" pitchFamily="34" charset="0"/>
                <a:hlinkClick r:id="rId2" tooltip="Постановление Правления Национального Банка Республики Казахстан от 21 сентября 2012 года № 292 «Об основных принципах управления активами в иностранной валюте и драгоценных металлах»">
                  <a:extLst>
                    <a:ext uri="{A12FA001-AC4F-418D-AE19-62706E023703}">
                      <ahyp:hlinkClr xmlns:ahyp="http://schemas.microsoft.com/office/drawing/2018/hyperlinkcolor" val="tx"/>
                    </a:ext>
                  </a:extLst>
                </a:hlinkClick>
              </a:rPr>
              <a:t>я</a:t>
            </a:r>
            <a:r>
              <a:rPr lang="ru-RU" dirty="0">
                <a:latin typeface="Arial" panose="020B0604020202020204" pitchFamily="34" charset="0"/>
                <a:cs typeface="Arial" panose="020B0604020202020204" pitchFamily="34" charset="0"/>
              </a:rPr>
              <a:t> ими</a:t>
            </a:r>
            <a:r>
              <a:rPr lang="ru-RU" b="0" i="0" strike="noStrike" dirty="0">
                <a:effectLst/>
                <a:latin typeface="Arial" panose="020B0604020202020204" pitchFamily="34" charset="0"/>
                <a:cs typeface="Arial" panose="020B0604020202020204" pitchFamily="34" charset="0"/>
              </a:rPr>
              <a:t>.</a:t>
            </a:r>
            <a:endParaRPr lang="ru-RU"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2316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3204</Words>
  <Application>Microsoft Office PowerPoint</Application>
  <PresentationFormat>Широкоэкранный</PresentationFormat>
  <Paragraphs>145</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Montserrat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Mechta User</dc:creator>
  <cp:lastModifiedBy>Mechta User</cp:lastModifiedBy>
  <cp:revision>30</cp:revision>
  <dcterms:created xsi:type="dcterms:W3CDTF">2021-10-12T10:12:38Z</dcterms:created>
  <dcterms:modified xsi:type="dcterms:W3CDTF">2021-10-12T10:52:56Z</dcterms:modified>
</cp:coreProperties>
</file>